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2" r:id="rId5"/>
    <p:sldMasterId id="2147483703" r:id="rId6"/>
  </p:sldMasterIdLst>
  <p:notesMasterIdLst>
    <p:notesMasterId r:id="rId37"/>
  </p:notesMasterIdLst>
  <p:handoutMasterIdLst>
    <p:handoutMasterId r:id="rId38"/>
  </p:handoutMasterIdLst>
  <p:sldIdLst>
    <p:sldId id="256" r:id="rId7"/>
    <p:sldId id="2147483369" r:id="rId8"/>
    <p:sldId id="2147483370" r:id="rId9"/>
    <p:sldId id="2076137563" r:id="rId10"/>
    <p:sldId id="2147483371" r:id="rId11"/>
    <p:sldId id="2147483514" r:id="rId12"/>
    <p:sldId id="2147483515" r:id="rId13"/>
    <p:sldId id="2147483499" r:id="rId14"/>
    <p:sldId id="2147483496" r:id="rId15"/>
    <p:sldId id="257" r:id="rId16"/>
    <p:sldId id="2147483503" r:id="rId17"/>
    <p:sldId id="2147483504" r:id="rId18"/>
    <p:sldId id="2147483505" r:id="rId19"/>
    <p:sldId id="2147483506" r:id="rId20"/>
    <p:sldId id="260" r:id="rId21"/>
    <p:sldId id="2147483497" r:id="rId22"/>
    <p:sldId id="258" r:id="rId23"/>
    <p:sldId id="2147483509" r:id="rId24"/>
    <p:sldId id="2147483510" r:id="rId25"/>
    <p:sldId id="262" r:id="rId26"/>
    <p:sldId id="2147483513" r:id="rId27"/>
    <p:sldId id="2147483508" r:id="rId28"/>
    <p:sldId id="269" r:id="rId29"/>
    <p:sldId id="2147483512" r:id="rId30"/>
    <p:sldId id="2147483413" r:id="rId31"/>
    <p:sldId id="2147483501" r:id="rId32"/>
    <p:sldId id="2147483502" r:id="rId33"/>
    <p:sldId id="2147483474" r:id="rId34"/>
    <p:sldId id="411" r:id="rId35"/>
    <p:sldId id="28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72" y="355"/>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A860DA-CE9A-4D32-9FA6-8996D0214FC6}" type="doc">
      <dgm:prSet loTypeId="urn:microsoft.com/office/officeart/2005/8/layout/matrix3" loCatId="matrix" qsTypeId="urn:microsoft.com/office/officeart/2005/8/quickstyle/3d2" qsCatId="3D" csTypeId="urn:microsoft.com/office/officeart/2005/8/colors/accent1_2" csCatId="accent1" phldr="1"/>
      <dgm:spPr/>
      <dgm:t>
        <a:bodyPr/>
        <a:lstStyle/>
        <a:p>
          <a:endParaRPr lang="en-US"/>
        </a:p>
      </dgm:t>
    </dgm:pt>
    <dgm:pt modelId="{84F2D65A-E561-446F-B5F7-93E23736BBE0}">
      <dgm:prSet/>
      <dgm:spPr/>
      <dgm:t>
        <a:bodyPr/>
        <a:lstStyle/>
        <a:p>
          <a:r>
            <a:rPr lang="en-US">
              <a:latin typeface="Roboto" panose="02000000000000000000" pitchFamily="2" charset="0"/>
              <a:ea typeface="Roboto" panose="02000000000000000000" pitchFamily="2" charset="0"/>
              <a:cs typeface="Roboto" panose="02000000000000000000" pitchFamily="2" charset="0"/>
            </a:rPr>
            <a:t>Improve Open Data Engagement</a:t>
          </a:r>
        </a:p>
      </dgm:t>
    </dgm:pt>
    <dgm:pt modelId="{B3A44372-307E-4EA5-B495-4676F014A983}" type="parTrans" cxnId="{4D7E06E1-B729-4AF1-AEC1-3FC7091687C9}">
      <dgm:prSet/>
      <dgm:spPr/>
      <dgm:t>
        <a:bodyPr/>
        <a:lstStyle/>
        <a:p>
          <a:endParaRPr lang="en-US"/>
        </a:p>
      </dgm:t>
    </dgm:pt>
    <dgm:pt modelId="{BF17751B-2186-4FE1-9C8A-5AD6B9E749E4}" type="sibTrans" cxnId="{4D7E06E1-B729-4AF1-AEC1-3FC7091687C9}">
      <dgm:prSet/>
      <dgm:spPr/>
      <dgm:t>
        <a:bodyPr/>
        <a:lstStyle/>
        <a:p>
          <a:endParaRPr lang="en-US"/>
        </a:p>
      </dgm:t>
    </dgm:pt>
    <dgm:pt modelId="{289A0E5E-50FB-4EF5-95ED-3A56BE404DF9}">
      <dgm:prSet/>
      <dgm:spPr/>
      <dgm:t>
        <a:bodyPr/>
        <a:lstStyle/>
        <a:p>
          <a:r>
            <a:rPr lang="en-US">
              <a:latin typeface="Roboto" panose="02000000000000000000" pitchFamily="2" charset="0"/>
              <a:ea typeface="Roboto" panose="02000000000000000000" pitchFamily="2" charset="0"/>
              <a:cs typeface="Roboto" panose="02000000000000000000" pitchFamily="2" charset="0"/>
            </a:rPr>
            <a:t>Prioritize reference datasets</a:t>
          </a:r>
        </a:p>
      </dgm:t>
    </dgm:pt>
    <dgm:pt modelId="{85ABBE35-0D17-4C98-AF38-1EC286672319}" type="parTrans" cxnId="{5252A231-D7A4-4028-8012-03A31D6987DD}">
      <dgm:prSet/>
      <dgm:spPr/>
      <dgm:t>
        <a:bodyPr/>
        <a:lstStyle/>
        <a:p>
          <a:endParaRPr lang="en-US"/>
        </a:p>
      </dgm:t>
    </dgm:pt>
    <dgm:pt modelId="{1CA4A60E-AD64-46FB-B6F8-AAC756063F71}" type="sibTrans" cxnId="{5252A231-D7A4-4028-8012-03A31D6987DD}">
      <dgm:prSet/>
      <dgm:spPr/>
      <dgm:t>
        <a:bodyPr/>
        <a:lstStyle/>
        <a:p>
          <a:endParaRPr lang="en-US"/>
        </a:p>
      </dgm:t>
    </dgm:pt>
    <dgm:pt modelId="{2AF4A8DD-66C7-45C1-A99C-047B5C02622D}">
      <dgm:prSet/>
      <dgm:spPr/>
      <dgm:t>
        <a:bodyPr/>
        <a:lstStyle/>
        <a:p>
          <a:r>
            <a:rPr lang="en-US">
              <a:latin typeface="Roboto" panose="02000000000000000000" pitchFamily="2" charset="0"/>
              <a:ea typeface="Roboto" panose="02000000000000000000" pitchFamily="2" charset="0"/>
              <a:cs typeface="Roboto" panose="02000000000000000000" pitchFamily="2" charset="0"/>
            </a:rPr>
            <a:t>Introduce EA-225 Requirements</a:t>
          </a:r>
        </a:p>
      </dgm:t>
    </dgm:pt>
    <dgm:pt modelId="{DBB541BC-95B8-4967-9216-3E2CCB4FB51E}" type="parTrans" cxnId="{8806ACAD-7F15-4FA5-A8B5-3F95E55E9870}">
      <dgm:prSet/>
      <dgm:spPr/>
      <dgm:t>
        <a:bodyPr/>
        <a:lstStyle/>
        <a:p>
          <a:endParaRPr lang="en-US"/>
        </a:p>
      </dgm:t>
    </dgm:pt>
    <dgm:pt modelId="{77D084D1-B04A-4911-8B4B-7E828973B51B}" type="sibTrans" cxnId="{8806ACAD-7F15-4FA5-A8B5-3F95E55E9870}">
      <dgm:prSet/>
      <dgm:spPr/>
      <dgm:t>
        <a:bodyPr/>
        <a:lstStyle/>
        <a:p>
          <a:endParaRPr lang="en-US"/>
        </a:p>
      </dgm:t>
    </dgm:pt>
    <dgm:pt modelId="{A77C2139-04F4-443E-89FD-2BA280694285}">
      <dgm:prSet/>
      <dgm:spPr/>
      <dgm:t>
        <a:bodyPr/>
        <a:lstStyle/>
        <a:p>
          <a:r>
            <a:rPr lang="en-US">
              <a:latin typeface="Roboto" panose="02000000000000000000" pitchFamily="2" charset="0"/>
              <a:ea typeface="Roboto" panose="02000000000000000000" pitchFamily="2" charset="0"/>
              <a:cs typeface="Roboto" panose="02000000000000000000" pitchFamily="2" charset="0"/>
            </a:rPr>
            <a:t>Improve government efficiency</a:t>
          </a:r>
        </a:p>
      </dgm:t>
    </dgm:pt>
    <dgm:pt modelId="{C6F16160-10C1-4DCC-9087-CDE117A89AF9}" type="parTrans" cxnId="{7820C699-C554-4907-9355-670550DE2FE0}">
      <dgm:prSet/>
      <dgm:spPr/>
      <dgm:t>
        <a:bodyPr/>
        <a:lstStyle/>
        <a:p>
          <a:endParaRPr lang="en-US"/>
        </a:p>
      </dgm:t>
    </dgm:pt>
    <dgm:pt modelId="{84E94FAF-88D5-49FA-AE02-81C0DFB4FF6B}" type="sibTrans" cxnId="{7820C699-C554-4907-9355-670550DE2FE0}">
      <dgm:prSet/>
      <dgm:spPr/>
      <dgm:t>
        <a:bodyPr/>
        <a:lstStyle/>
        <a:p>
          <a:endParaRPr lang="en-US"/>
        </a:p>
      </dgm:t>
    </dgm:pt>
    <dgm:pt modelId="{1E1774F3-E6C0-4CF4-A326-FF017792129F}" type="pres">
      <dgm:prSet presAssocID="{34A860DA-CE9A-4D32-9FA6-8996D0214FC6}" presName="matrix" presStyleCnt="0">
        <dgm:presLayoutVars>
          <dgm:chMax val="1"/>
          <dgm:dir/>
          <dgm:resizeHandles val="exact"/>
        </dgm:presLayoutVars>
      </dgm:prSet>
      <dgm:spPr/>
    </dgm:pt>
    <dgm:pt modelId="{306C1A29-2757-405C-AD99-6B7F0B2078AA}" type="pres">
      <dgm:prSet presAssocID="{34A860DA-CE9A-4D32-9FA6-8996D0214FC6}" presName="diamond" presStyleLbl="bgShp" presStyleIdx="0" presStyleCnt="1" custLinFactNeighborX="724"/>
      <dgm:spPr/>
    </dgm:pt>
    <dgm:pt modelId="{915BC0F0-D3DD-43C2-8E49-44D73D1EF1C5}" type="pres">
      <dgm:prSet presAssocID="{34A860DA-CE9A-4D32-9FA6-8996D0214FC6}" presName="quad1" presStyleLbl="node1" presStyleIdx="0" presStyleCnt="4">
        <dgm:presLayoutVars>
          <dgm:chMax val="0"/>
          <dgm:chPref val="0"/>
          <dgm:bulletEnabled val="1"/>
        </dgm:presLayoutVars>
      </dgm:prSet>
      <dgm:spPr/>
    </dgm:pt>
    <dgm:pt modelId="{A7B020E9-8CC1-46D5-8F52-756D6A3C1F3F}" type="pres">
      <dgm:prSet presAssocID="{34A860DA-CE9A-4D32-9FA6-8996D0214FC6}" presName="quad2" presStyleLbl="node1" presStyleIdx="1" presStyleCnt="4">
        <dgm:presLayoutVars>
          <dgm:chMax val="0"/>
          <dgm:chPref val="0"/>
          <dgm:bulletEnabled val="1"/>
        </dgm:presLayoutVars>
      </dgm:prSet>
      <dgm:spPr/>
    </dgm:pt>
    <dgm:pt modelId="{E94082A1-12AB-41DB-B6C6-9049D96D3725}" type="pres">
      <dgm:prSet presAssocID="{34A860DA-CE9A-4D32-9FA6-8996D0214FC6}" presName="quad3" presStyleLbl="node1" presStyleIdx="2" presStyleCnt="4">
        <dgm:presLayoutVars>
          <dgm:chMax val="0"/>
          <dgm:chPref val="0"/>
          <dgm:bulletEnabled val="1"/>
        </dgm:presLayoutVars>
      </dgm:prSet>
      <dgm:spPr/>
    </dgm:pt>
    <dgm:pt modelId="{B755AD92-96A2-4D0D-8960-6B7D7ABE2FF8}" type="pres">
      <dgm:prSet presAssocID="{34A860DA-CE9A-4D32-9FA6-8996D0214FC6}" presName="quad4" presStyleLbl="node1" presStyleIdx="3" presStyleCnt="4">
        <dgm:presLayoutVars>
          <dgm:chMax val="0"/>
          <dgm:chPref val="0"/>
          <dgm:bulletEnabled val="1"/>
        </dgm:presLayoutVars>
      </dgm:prSet>
      <dgm:spPr/>
    </dgm:pt>
  </dgm:ptLst>
  <dgm:cxnLst>
    <dgm:cxn modelId="{5252A231-D7A4-4028-8012-03A31D6987DD}" srcId="{34A860DA-CE9A-4D32-9FA6-8996D0214FC6}" destId="{289A0E5E-50FB-4EF5-95ED-3A56BE404DF9}" srcOrd="3" destOrd="0" parTransId="{85ABBE35-0D17-4C98-AF38-1EC286672319}" sibTransId="{1CA4A60E-AD64-46FB-B6F8-AAC756063F71}"/>
    <dgm:cxn modelId="{04CA5E60-83B3-4509-B623-3566627345C3}" type="presOf" srcId="{84F2D65A-E561-446F-B5F7-93E23736BBE0}" destId="{915BC0F0-D3DD-43C2-8E49-44D73D1EF1C5}" srcOrd="0" destOrd="0" presId="urn:microsoft.com/office/officeart/2005/8/layout/matrix3"/>
    <dgm:cxn modelId="{59F7F761-793E-4D10-B66C-E8C9EC00FAD7}" type="presOf" srcId="{A77C2139-04F4-443E-89FD-2BA280694285}" destId="{E94082A1-12AB-41DB-B6C6-9049D96D3725}" srcOrd="0" destOrd="0" presId="urn:microsoft.com/office/officeart/2005/8/layout/matrix3"/>
    <dgm:cxn modelId="{7820C699-C554-4907-9355-670550DE2FE0}" srcId="{34A860DA-CE9A-4D32-9FA6-8996D0214FC6}" destId="{A77C2139-04F4-443E-89FD-2BA280694285}" srcOrd="2" destOrd="0" parTransId="{C6F16160-10C1-4DCC-9087-CDE117A89AF9}" sibTransId="{84E94FAF-88D5-49FA-AE02-81C0DFB4FF6B}"/>
    <dgm:cxn modelId="{93DA73A3-1016-4C42-8702-C453A276FD3A}" type="presOf" srcId="{2AF4A8DD-66C7-45C1-A99C-047B5C02622D}" destId="{A7B020E9-8CC1-46D5-8F52-756D6A3C1F3F}" srcOrd="0" destOrd="0" presId="urn:microsoft.com/office/officeart/2005/8/layout/matrix3"/>
    <dgm:cxn modelId="{29ED0EAC-09F8-4AF7-AAC2-F53ACD4351C8}" type="presOf" srcId="{34A860DA-CE9A-4D32-9FA6-8996D0214FC6}" destId="{1E1774F3-E6C0-4CF4-A326-FF017792129F}" srcOrd="0" destOrd="0" presId="urn:microsoft.com/office/officeart/2005/8/layout/matrix3"/>
    <dgm:cxn modelId="{8806ACAD-7F15-4FA5-A8B5-3F95E55E9870}" srcId="{34A860DA-CE9A-4D32-9FA6-8996D0214FC6}" destId="{2AF4A8DD-66C7-45C1-A99C-047B5C02622D}" srcOrd="1" destOrd="0" parTransId="{DBB541BC-95B8-4967-9216-3E2CCB4FB51E}" sibTransId="{77D084D1-B04A-4911-8B4B-7E828973B51B}"/>
    <dgm:cxn modelId="{4D7E06E1-B729-4AF1-AEC1-3FC7091687C9}" srcId="{34A860DA-CE9A-4D32-9FA6-8996D0214FC6}" destId="{84F2D65A-E561-446F-B5F7-93E23736BBE0}" srcOrd="0" destOrd="0" parTransId="{B3A44372-307E-4EA5-B495-4676F014A983}" sibTransId="{BF17751B-2186-4FE1-9C8A-5AD6B9E749E4}"/>
    <dgm:cxn modelId="{DBB55EE7-957E-4EAC-9B42-72C5E4499D29}" type="presOf" srcId="{289A0E5E-50FB-4EF5-95ED-3A56BE404DF9}" destId="{B755AD92-96A2-4D0D-8960-6B7D7ABE2FF8}" srcOrd="0" destOrd="0" presId="urn:microsoft.com/office/officeart/2005/8/layout/matrix3"/>
    <dgm:cxn modelId="{A1539350-789F-4F94-B65A-014CDEC2B460}" type="presParOf" srcId="{1E1774F3-E6C0-4CF4-A326-FF017792129F}" destId="{306C1A29-2757-405C-AD99-6B7F0B2078AA}" srcOrd="0" destOrd="0" presId="urn:microsoft.com/office/officeart/2005/8/layout/matrix3"/>
    <dgm:cxn modelId="{A5531B40-4804-4484-8693-38ACE2151CCD}" type="presParOf" srcId="{1E1774F3-E6C0-4CF4-A326-FF017792129F}" destId="{915BC0F0-D3DD-43C2-8E49-44D73D1EF1C5}" srcOrd="1" destOrd="0" presId="urn:microsoft.com/office/officeart/2005/8/layout/matrix3"/>
    <dgm:cxn modelId="{8150AA1F-B371-478D-ADE1-272EB98F13EF}" type="presParOf" srcId="{1E1774F3-E6C0-4CF4-A326-FF017792129F}" destId="{A7B020E9-8CC1-46D5-8F52-756D6A3C1F3F}" srcOrd="2" destOrd="0" presId="urn:microsoft.com/office/officeart/2005/8/layout/matrix3"/>
    <dgm:cxn modelId="{C1774C23-2B9B-4076-BC8A-29F89E9A1F41}" type="presParOf" srcId="{1E1774F3-E6C0-4CF4-A326-FF017792129F}" destId="{E94082A1-12AB-41DB-B6C6-9049D96D3725}" srcOrd="3" destOrd="0" presId="urn:microsoft.com/office/officeart/2005/8/layout/matrix3"/>
    <dgm:cxn modelId="{E365126D-BA04-491F-98F9-195F292ED513}" type="presParOf" srcId="{1E1774F3-E6C0-4CF4-A326-FF017792129F}" destId="{B755AD92-96A2-4D0D-8960-6B7D7ABE2FF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1376C3-7CF9-43F8-88B5-15232B3824B5}"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0AD62037-2DCD-4557-9254-DD6B4807195E}">
      <dgm:prSet phldrT="[Text]"/>
      <dgm:spPr/>
      <dgm:t>
        <a:bodyPr/>
        <a:lstStyle/>
        <a:p>
          <a:r>
            <a:rPr lang="en-US">
              <a:latin typeface="Roboto" panose="02000000000000000000" pitchFamily="2" charset="0"/>
              <a:ea typeface="Roboto" panose="02000000000000000000" pitchFamily="2" charset="0"/>
              <a:cs typeface="Roboto" panose="02000000000000000000" pitchFamily="2" charset="0"/>
            </a:rPr>
            <a:t>Fishing &amp; Hunting License Sales  2020</a:t>
          </a:r>
        </a:p>
      </dgm:t>
    </dgm:pt>
    <dgm:pt modelId="{8E979AF5-83BF-4ADB-AF7B-377D7F1B9683}" type="parTrans" cxnId="{DF07ED33-6739-4B6D-A022-88115C22F3EE}">
      <dgm:prSet/>
      <dgm:spPr/>
      <dgm:t>
        <a:bodyPr/>
        <a:lstStyle/>
        <a:p>
          <a:endParaRPr lang="en-US"/>
        </a:p>
      </dgm:t>
    </dgm:pt>
    <dgm:pt modelId="{C82E1F5A-8C75-4C61-8C7B-B0D8BC947A8E}" type="sibTrans" cxnId="{DF07ED33-6739-4B6D-A022-88115C22F3EE}">
      <dgm:prSet/>
      <dgm:spPr/>
      <dgm:t>
        <a:bodyPr/>
        <a:lstStyle/>
        <a:p>
          <a:endParaRPr lang="en-US"/>
        </a:p>
      </dgm:t>
    </dgm:pt>
    <dgm:pt modelId="{F7F98C75-073F-4624-9CDF-9D9D54846F60}">
      <dgm:prSet phldrT="[Text]"/>
      <dgm:spPr/>
      <dgm:t>
        <a:bodyPr/>
        <a:lstStyle/>
        <a:p>
          <a:r>
            <a:rPr lang="en-US">
              <a:latin typeface="Roboto" panose="02000000000000000000" pitchFamily="2" charset="0"/>
              <a:ea typeface="Roboto" panose="02000000000000000000" pitchFamily="2" charset="0"/>
              <a:cs typeface="Roboto" panose="02000000000000000000" pitchFamily="2" charset="0"/>
            </a:rPr>
            <a:t>Community Policing Data </a:t>
          </a:r>
        </a:p>
      </dgm:t>
    </dgm:pt>
    <dgm:pt modelId="{C2C1345A-86FE-4C2A-87CB-E93669C8A5E1}" type="parTrans" cxnId="{9C55CB1F-838A-4B9B-8E72-0CA3903D8AE6}">
      <dgm:prSet/>
      <dgm:spPr/>
      <dgm:t>
        <a:bodyPr/>
        <a:lstStyle/>
        <a:p>
          <a:endParaRPr lang="en-US"/>
        </a:p>
      </dgm:t>
    </dgm:pt>
    <dgm:pt modelId="{F831223F-3CA2-4316-ACC5-EC22724C743A}" type="sibTrans" cxnId="{9C55CB1F-838A-4B9B-8E72-0CA3903D8AE6}">
      <dgm:prSet/>
      <dgm:spPr/>
      <dgm:t>
        <a:bodyPr/>
        <a:lstStyle/>
        <a:p>
          <a:endParaRPr lang="en-US"/>
        </a:p>
      </dgm:t>
    </dgm:pt>
    <dgm:pt modelId="{42CB49DB-AA8D-4D36-8503-4FFA14001EDE}">
      <dgm:prSet phldrT="[Text]"/>
      <dgm:spPr/>
      <dgm:t>
        <a:bodyPr/>
        <a:lstStyle/>
        <a:p>
          <a:r>
            <a:rPr lang="it-IT">
              <a:latin typeface="Roboto" panose="02000000000000000000" pitchFamily="2" charset="0"/>
              <a:ea typeface="Roboto" panose="02000000000000000000" pitchFamily="2" charset="0"/>
              <a:cs typeface="Roboto" panose="02000000000000000000" pitchFamily="2" charset="0"/>
            </a:rPr>
            <a:t>Virginia State Police Cold Case Data</a:t>
          </a:r>
          <a:endParaRPr lang="en-US">
            <a:latin typeface="Roboto" panose="02000000000000000000" pitchFamily="2" charset="0"/>
            <a:ea typeface="Roboto" panose="02000000000000000000" pitchFamily="2" charset="0"/>
            <a:cs typeface="Roboto" panose="02000000000000000000" pitchFamily="2" charset="0"/>
          </a:endParaRPr>
        </a:p>
      </dgm:t>
    </dgm:pt>
    <dgm:pt modelId="{95D69351-C8B7-4D1D-BAD9-97C625643428}" type="parTrans" cxnId="{1D6A897A-F7DE-4AF7-8F47-D9BFE7EB9017}">
      <dgm:prSet/>
      <dgm:spPr/>
      <dgm:t>
        <a:bodyPr/>
        <a:lstStyle/>
        <a:p>
          <a:endParaRPr lang="en-US"/>
        </a:p>
      </dgm:t>
    </dgm:pt>
    <dgm:pt modelId="{D47779AB-C581-4E6D-8A47-10E6EC403639}" type="sibTrans" cxnId="{1D6A897A-F7DE-4AF7-8F47-D9BFE7EB9017}">
      <dgm:prSet/>
      <dgm:spPr/>
      <dgm:t>
        <a:bodyPr/>
        <a:lstStyle/>
        <a:p>
          <a:endParaRPr lang="en-US"/>
        </a:p>
      </dgm:t>
    </dgm:pt>
    <dgm:pt modelId="{03367F94-017F-447D-97B4-5483A368CD70}">
      <dgm:prSet phldrT="[Text]"/>
      <dgm:spPr/>
      <dgm:t>
        <a:bodyPr/>
        <a:lstStyle/>
        <a:p>
          <a:r>
            <a:rPr lang="en-US">
              <a:latin typeface="Roboto" panose="02000000000000000000" pitchFamily="2" charset="0"/>
              <a:ea typeface="Roboto" panose="02000000000000000000" pitchFamily="2" charset="0"/>
              <a:cs typeface="Roboto" panose="02000000000000000000" pitchFamily="2" charset="0"/>
            </a:rPr>
            <a:t>National Pipeline Mapping System</a:t>
          </a:r>
        </a:p>
      </dgm:t>
    </dgm:pt>
    <dgm:pt modelId="{238E521C-3C7D-48BB-BB05-4536A1DD4DBB}" type="parTrans" cxnId="{5A5C096C-E6D7-4F4D-92D4-7926867B3E8E}">
      <dgm:prSet/>
      <dgm:spPr/>
      <dgm:t>
        <a:bodyPr/>
        <a:lstStyle/>
        <a:p>
          <a:endParaRPr lang="en-US"/>
        </a:p>
      </dgm:t>
    </dgm:pt>
    <dgm:pt modelId="{03B09CA3-B529-4488-92FF-149F0B1D0735}" type="sibTrans" cxnId="{5A5C096C-E6D7-4F4D-92D4-7926867B3E8E}">
      <dgm:prSet/>
      <dgm:spPr/>
      <dgm:t>
        <a:bodyPr/>
        <a:lstStyle/>
        <a:p>
          <a:endParaRPr lang="en-US"/>
        </a:p>
      </dgm:t>
    </dgm:pt>
    <dgm:pt modelId="{4063754B-25A1-4E2D-9004-C30509E2D6C6}">
      <dgm:prSet/>
      <dgm:spPr/>
      <dgm:t>
        <a:bodyPr/>
        <a:lstStyle/>
        <a:p>
          <a:r>
            <a:rPr lang="en-US">
              <a:latin typeface="Roboto" panose="02000000000000000000" pitchFamily="2" charset="0"/>
              <a:ea typeface="Roboto" panose="02000000000000000000" pitchFamily="2" charset="0"/>
              <a:cs typeface="Roboto" panose="02000000000000000000" pitchFamily="2" charset="0"/>
            </a:rPr>
            <a:t>Free Negro Registers</a:t>
          </a:r>
        </a:p>
      </dgm:t>
    </dgm:pt>
    <dgm:pt modelId="{A958F3A9-40C8-4798-A2B7-EA1E284A5926}" type="parTrans" cxnId="{4B5BA30D-E9CB-4775-A7CD-43ABACDCD1A9}">
      <dgm:prSet/>
      <dgm:spPr/>
      <dgm:t>
        <a:bodyPr/>
        <a:lstStyle/>
        <a:p>
          <a:endParaRPr lang="en-US"/>
        </a:p>
      </dgm:t>
    </dgm:pt>
    <dgm:pt modelId="{385AD53C-2EC2-401A-A9DA-1036A98079C0}" type="sibTrans" cxnId="{4B5BA30D-E9CB-4775-A7CD-43ABACDCD1A9}">
      <dgm:prSet/>
      <dgm:spPr/>
      <dgm:t>
        <a:bodyPr/>
        <a:lstStyle/>
        <a:p>
          <a:endParaRPr lang="en-US"/>
        </a:p>
      </dgm:t>
    </dgm:pt>
    <dgm:pt modelId="{DCCB1AB4-0D3F-4727-8CA2-5A9AD0B941D9}">
      <dgm:prSet/>
      <dgm:spPr/>
      <dgm:t>
        <a:bodyPr/>
        <a:lstStyle/>
        <a:p>
          <a:r>
            <a:rPr lang="en-US">
              <a:latin typeface="Roboto" panose="02000000000000000000" pitchFamily="2" charset="0"/>
              <a:ea typeface="Roboto" panose="02000000000000000000" pitchFamily="2" charset="0"/>
              <a:cs typeface="Roboto" panose="02000000000000000000" pitchFamily="2" charset="0"/>
            </a:rPr>
            <a:t>AADT 2024 Fairfax</a:t>
          </a:r>
        </a:p>
      </dgm:t>
    </dgm:pt>
    <dgm:pt modelId="{43883905-5158-4E6D-9601-D72CB7A7861F}" type="parTrans" cxnId="{08473A89-C64A-4A9A-8E69-8005746A2A95}">
      <dgm:prSet/>
      <dgm:spPr/>
      <dgm:t>
        <a:bodyPr/>
        <a:lstStyle/>
        <a:p>
          <a:endParaRPr lang="en-US"/>
        </a:p>
      </dgm:t>
    </dgm:pt>
    <dgm:pt modelId="{93CA76CB-C044-4EFD-BD00-459B1CF54B7D}" type="sibTrans" cxnId="{08473A89-C64A-4A9A-8E69-8005746A2A95}">
      <dgm:prSet/>
      <dgm:spPr/>
      <dgm:t>
        <a:bodyPr/>
        <a:lstStyle/>
        <a:p>
          <a:endParaRPr lang="en-US"/>
        </a:p>
      </dgm:t>
    </dgm:pt>
    <dgm:pt modelId="{9B8C3CA9-1D55-421C-BAC9-B1604DACFF14}">
      <dgm:prSet/>
      <dgm:spPr/>
      <dgm:t>
        <a:bodyPr/>
        <a:lstStyle/>
        <a:p>
          <a:r>
            <a:rPr lang="en-US">
              <a:latin typeface="Roboto" panose="02000000000000000000" pitchFamily="2" charset="0"/>
              <a:ea typeface="Roboto" panose="02000000000000000000" pitchFamily="2" charset="0"/>
              <a:cs typeface="Roboto" panose="02000000000000000000" pitchFamily="2" charset="0"/>
            </a:rPr>
            <a:t>Delinquent Property Taxes (Norfolk)</a:t>
          </a:r>
        </a:p>
      </dgm:t>
    </dgm:pt>
    <dgm:pt modelId="{F4B28847-CA43-490F-8C9D-9C4339EACCEB}" type="parTrans" cxnId="{F09C50B9-81F8-420C-BEC3-ADE6EC83F4DA}">
      <dgm:prSet/>
      <dgm:spPr/>
      <dgm:t>
        <a:bodyPr/>
        <a:lstStyle/>
        <a:p>
          <a:endParaRPr lang="en-US"/>
        </a:p>
      </dgm:t>
    </dgm:pt>
    <dgm:pt modelId="{D9843C83-2F6A-4BD7-8083-9DFFA303CCA8}" type="sibTrans" cxnId="{F09C50B9-81F8-420C-BEC3-ADE6EC83F4DA}">
      <dgm:prSet/>
      <dgm:spPr/>
      <dgm:t>
        <a:bodyPr/>
        <a:lstStyle/>
        <a:p>
          <a:endParaRPr lang="en-US"/>
        </a:p>
      </dgm:t>
    </dgm:pt>
    <dgm:pt modelId="{A1DEFA70-C41C-442B-B353-861114AE3C04}">
      <dgm:prSet/>
      <dgm:spPr/>
      <dgm:t>
        <a:bodyPr/>
        <a:lstStyle/>
        <a:p>
          <a:r>
            <a:rPr lang="en-US">
              <a:latin typeface="Roboto" panose="02000000000000000000" pitchFamily="2" charset="0"/>
              <a:ea typeface="Roboto" panose="02000000000000000000" pitchFamily="2" charset="0"/>
              <a:cs typeface="Roboto" panose="02000000000000000000" pitchFamily="2" charset="0"/>
            </a:rPr>
            <a:t>Police Incident Reports (Norfolk)</a:t>
          </a:r>
        </a:p>
      </dgm:t>
    </dgm:pt>
    <dgm:pt modelId="{03EF6969-9BFE-48F0-914F-AF74A42FD230}" type="parTrans" cxnId="{4A5DEF1D-6737-4642-8941-4497C66F0E58}">
      <dgm:prSet/>
      <dgm:spPr/>
      <dgm:t>
        <a:bodyPr/>
        <a:lstStyle/>
        <a:p>
          <a:endParaRPr lang="en-US"/>
        </a:p>
      </dgm:t>
    </dgm:pt>
    <dgm:pt modelId="{8AA67F4B-C939-402E-AF23-A572B66E8B8B}" type="sibTrans" cxnId="{4A5DEF1D-6737-4642-8941-4497C66F0E58}">
      <dgm:prSet/>
      <dgm:spPr/>
      <dgm:t>
        <a:bodyPr/>
        <a:lstStyle/>
        <a:p>
          <a:endParaRPr lang="en-US"/>
        </a:p>
      </dgm:t>
    </dgm:pt>
    <dgm:pt modelId="{0537E8DE-65A0-4607-BCC0-89EE99A20C9F}">
      <dgm:prSet/>
      <dgm:spPr/>
      <dgm:t>
        <a:bodyPr/>
        <a:lstStyle/>
        <a:p>
          <a:r>
            <a:rPr lang="en-US">
              <a:latin typeface="Roboto" panose="02000000000000000000" pitchFamily="2" charset="0"/>
              <a:ea typeface="Roboto" panose="02000000000000000000" pitchFamily="2" charset="0"/>
              <a:cs typeface="Roboto" panose="02000000000000000000" pitchFamily="2" charset="0"/>
            </a:rPr>
            <a:t> VDH EMS Substance Use Response Incident Patients </a:t>
          </a:r>
        </a:p>
      </dgm:t>
    </dgm:pt>
    <dgm:pt modelId="{F8C7283D-F4F7-4EA7-9577-1D4FD6FA37D3}" type="parTrans" cxnId="{348E48AF-4CE6-415E-AF52-FC5F0ACB7F2D}">
      <dgm:prSet/>
      <dgm:spPr/>
      <dgm:t>
        <a:bodyPr/>
        <a:lstStyle/>
        <a:p>
          <a:endParaRPr lang="en-US"/>
        </a:p>
      </dgm:t>
    </dgm:pt>
    <dgm:pt modelId="{1882A7BB-EDEF-4DC1-9386-2258E2C836C8}" type="sibTrans" cxnId="{348E48AF-4CE6-415E-AF52-FC5F0ACB7F2D}">
      <dgm:prSet/>
      <dgm:spPr/>
      <dgm:t>
        <a:bodyPr/>
        <a:lstStyle/>
        <a:p>
          <a:endParaRPr lang="en-US"/>
        </a:p>
      </dgm:t>
    </dgm:pt>
    <dgm:pt modelId="{6103358D-91B3-473C-AE58-0B9DBDB8101A}">
      <dgm:prSet/>
      <dgm:spPr/>
      <dgm:t>
        <a:bodyPr/>
        <a:lstStyle/>
        <a:p>
          <a:r>
            <a:rPr lang="en-US">
              <a:latin typeface="Roboto" panose="02000000000000000000" pitchFamily="2" charset="0"/>
              <a:ea typeface="Roboto" panose="02000000000000000000" pitchFamily="2" charset="0"/>
              <a:cs typeface="Roboto" panose="02000000000000000000" pitchFamily="2" charset="0"/>
            </a:rPr>
            <a:t>Promethazine hydrochloride</a:t>
          </a:r>
        </a:p>
      </dgm:t>
    </dgm:pt>
    <dgm:pt modelId="{BB6B82C7-0D2B-4586-842B-6C7870B7FA28}" type="parTrans" cxnId="{6EB8FDBE-6F20-4F18-9157-C0D3551D449E}">
      <dgm:prSet/>
      <dgm:spPr/>
      <dgm:t>
        <a:bodyPr/>
        <a:lstStyle/>
        <a:p>
          <a:endParaRPr lang="en-US"/>
        </a:p>
      </dgm:t>
    </dgm:pt>
    <dgm:pt modelId="{D569EECE-6F89-4CCB-9851-79EC680B5107}" type="sibTrans" cxnId="{6EB8FDBE-6F20-4F18-9157-C0D3551D449E}">
      <dgm:prSet/>
      <dgm:spPr/>
      <dgm:t>
        <a:bodyPr/>
        <a:lstStyle/>
        <a:p>
          <a:endParaRPr lang="en-US"/>
        </a:p>
      </dgm:t>
    </dgm:pt>
    <dgm:pt modelId="{9C7D3383-10BF-4A4D-B635-FFCF83CE2A66}" type="pres">
      <dgm:prSet presAssocID="{851376C3-7CF9-43F8-88B5-15232B3824B5}" presName="diagram" presStyleCnt="0">
        <dgm:presLayoutVars>
          <dgm:dir/>
          <dgm:resizeHandles val="exact"/>
        </dgm:presLayoutVars>
      </dgm:prSet>
      <dgm:spPr/>
    </dgm:pt>
    <dgm:pt modelId="{4FBF36B4-F092-4B80-8345-E020292077BB}" type="pres">
      <dgm:prSet presAssocID="{0AD62037-2DCD-4557-9254-DD6B4807195E}" presName="node" presStyleLbl="node1" presStyleIdx="0" presStyleCnt="10">
        <dgm:presLayoutVars>
          <dgm:bulletEnabled val="1"/>
        </dgm:presLayoutVars>
      </dgm:prSet>
      <dgm:spPr/>
    </dgm:pt>
    <dgm:pt modelId="{65798FE7-EDE8-44C6-B1AF-06A982085998}" type="pres">
      <dgm:prSet presAssocID="{C82E1F5A-8C75-4C61-8C7B-B0D8BC947A8E}" presName="sibTrans" presStyleCnt="0"/>
      <dgm:spPr/>
    </dgm:pt>
    <dgm:pt modelId="{F4452575-3765-4362-97C8-984B103D36AB}" type="pres">
      <dgm:prSet presAssocID="{F7F98C75-073F-4624-9CDF-9D9D54846F60}" presName="node" presStyleLbl="node1" presStyleIdx="1" presStyleCnt="10">
        <dgm:presLayoutVars>
          <dgm:bulletEnabled val="1"/>
        </dgm:presLayoutVars>
      </dgm:prSet>
      <dgm:spPr/>
    </dgm:pt>
    <dgm:pt modelId="{462BC286-254E-4777-B64A-68AA5C392ECF}" type="pres">
      <dgm:prSet presAssocID="{F831223F-3CA2-4316-ACC5-EC22724C743A}" presName="sibTrans" presStyleCnt="0"/>
      <dgm:spPr/>
    </dgm:pt>
    <dgm:pt modelId="{3DDC2523-64FB-41AA-A133-8A4EAAF40F37}" type="pres">
      <dgm:prSet presAssocID="{42CB49DB-AA8D-4D36-8503-4FFA14001EDE}" presName="node" presStyleLbl="node1" presStyleIdx="2" presStyleCnt="10">
        <dgm:presLayoutVars>
          <dgm:bulletEnabled val="1"/>
        </dgm:presLayoutVars>
      </dgm:prSet>
      <dgm:spPr/>
    </dgm:pt>
    <dgm:pt modelId="{FE5F9A57-D634-42B7-B212-CA56660D06B3}" type="pres">
      <dgm:prSet presAssocID="{D47779AB-C581-4E6D-8A47-10E6EC403639}" presName="sibTrans" presStyleCnt="0"/>
      <dgm:spPr/>
    </dgm:pt>
    <dgm:pt modelId="{55DA9259-A33F-44D7-84E3-65D5B9BF4B17}" type="pres">
      <dgm:prSet presAssocID="{4063754B-25A1-4E2D-9004-C30509E2D6C6}" presName="node" presStyleLbl="node1" presStyleIdx="3" presStyleCnt="10">
        <dgm:presLayoutVars>
          <dgm:bulletEnabled val="1"/>
        </dgm:presLayoutVars>
      </dgm:prSet>
      <dgm:spPr/>
    </dgm:pt>
    <dgm:pt modelId="{487A7CF2-2CE7-4CB0-9483-066ABDBD560E}" type="pres">
      <dgm:prSet presAssocID="{385AD53C-2EC2-401A-A9DA-1036A98079C0}" presName="sibTrans" presStyleCnt="0"/>
      <dgm:spPr/>
    </dgm:pt>
    <dgm:pt modelId="{F5D23AD2-30EF-48E7-AC43-EB1EF8667547}" type="pres">
      <dgm:prSet presAssocID="{03367F94-017F-447D-97B4-5483A368CD70}" presName="node" presStyleLbl="node1" presStyleIdx="4" presStyleCnt="10">
        <dgm:presLayoutVars>
          <dgm:bulletEnabled val="1"/>
        </dgm:presLayoutVars>
      </dgm:prSet>
      <dgm:spPr/>
    </dgm:pt>
    <dgm:pt modelId="{EE595241-1F08-4797-9367-497405FB7D22}" type="pres">
      <dgm:prSet presAssocID="{03B09CA3-B529-4488-92FF-149F0B1D0735}" presName="sibTrans" presStyleCnt="0"/>
      <dgm:spPr/>
    </dgm:pt>
    <dgm:pt modelId="{B08EE356-FB0A-4196-9A2F-D2CF221AE8F9}" type="pres">
      <dgm:prSet presAssocID="{DCCB1AB4-0D3F-4727-8CA2-5A9AD0B941D9}" presName="node" presStyleLbl="node1" presStyleIdx="5" presStyleCnt="10">
        <dgm:presLayoutVars>
          <dgm:bulletEnabled val="1"/>
        </dgm:presLayoutVars>
      </dgm:prSet>
      <dgm:spPr/>
    </dgm:pt>
    <dgm:pt modelId="{33F97508-AF68-477B-9E3E-8D72F6D4B649}" type="pres">
      <dgm:prSet presAssocID="{93CA76CB-C044-4EFD-BD00-459B1CF54B7D}" presName="sibTrans" presStyleCnt="0"/>
      <dgm:spPr/>
    </dgm:pt>
    <dgm:pt modelId="{30B459BC-8429-4D39-A5AC-A50E7B4FF310}" type="pres">
      <dgm:prSet presAssocID="{9B8C3CA9-1D55-421C-BAC9-B1604DACFF14}" presName="node" presStyleLbl="node1" presStyleIdx="6" presStyleCnt="10">
        <dgm:presLayoutVars>
          <dgm:bulletEnabled val="1"/>
        </dgm:presLayoutVars>
      </dgm:prSet>
      <dgm:spPr/>
    </dgm:pt>
    <dgm:pt modelId="{C1596372-B313-46F9-AEAA-B18C297EC2C1}" type="pres">
      <dgm:prSet presAssocID="{D9843C83-2F6A-4BD7-8083-9DFFA303CCA8}" presName="sibTrans" presStyleCnt="0"/>
      <dgm:spPr/>
    </dgm:pt>
    <dgm:pt modelId="{33F01983-B868-48CF-AD8E-E6447BF9A495}" type="pres">
      <dgm:prSet presAssocID="{A1DEFA70-C41C-442B-B353-861114AE3C04}" presName="node" presStyleLbl="node1" presStyleIdx="7" presStyleCnt="10">
        <dgm:presLayoutVars>
          <dgm:bulletEnabled val="1"/>
        </dgm:presLayoutVars>
      </dgm:prSet>
      <dgm:spPr/>
    </dgm:pt>
    <dgm:pt modelId="{D69539BB-8198-4248-90E3-D4EDE9935EAF}" type="pres">
      <dgm:prSet presAssocID="{8AA67F4B-C939-402E-AF23-A572B66E8B8B}" presName="sibTrans" presStyleCnt="0"/>
      <dgm:spPr/>
    </dgm:pt>
    <dgm:pt modelId="{9DE7A06D-3D98-4003-92EF-E35FBB3AB00F}" type="pres">
      <dgm:prSet presAssocID="{0537E8DE-65A0-4607-BCC0-89EE99A20C9F}" presName="node" presStyleLbl="node1" presStyleIdx="8" presStyleCnt="10">
        <dgm:presLayoutVars>
          <dgm:bulletEnabled val="1"/>
        </dgm:presLayoutVars>
      </dgm:prSet>
      <dgm:spPr/>
    </dgm:pt>
    <dgm:pt modelId="{AD3E2F7B-D2B4-464E-BCE4-AF2009487CEE}" type="pres">
      <dgm:prSet presAssocID="{1882A7BB-EDEF-4DC1-9386-2258E2C836C8}" presName="sibTrans" presStyleCnt="0"/>
      <dgm:spPr/>
    </dgm:pt>
    <dgm:pt modelId="{3367E47E-B011-4AF1-BAB6-986F7C9CC4D2}" type="pres">
      <dgm:prSet presAssocID="{6103358D-91B3-473C-AE58-0B9DBDB8101A}" presName="node" presStyleLbl="node1" presStyleIdx="9" presStyleCnt="10">
        <dgm:presLayoutVars>
          <dgm:bulletEnabled val="1"/>
        </dgm:presLayoutVars>
      </dgm:prSet>
      <dgm:spPr/>
    </dgm:pt>
  </dgm:ptLst>
  <dgm:cxnLst>
    <dgm:cxn modelId="{82993900-4034-46FA-B03D-98568B0A4D3F}" type="presOf" srcId="{0537E8DE-65A0-4607-BCC0-89EE99A20C9F}" destId="{9DE7A06D-3D98-4003-92EF-E35FBB3AB00F}" srcOrd="0" destOrd="0" presId="urn:microsoft.com/office/officeart/2005/8/layout/default"/>
    <dgm:cxn modelId="{BB622802-B58D-4E61-AEDA-4956DE4051FA}" type="presOf" srcId="{4063754B-25A1-4E2D-9004-C30509E2D6C6}" destId="{55DA9259-A33F-44D7-84E3-65D5B9BF4B17}" srcOrd="0" destOrd="0" presId="urn:microsoft.com/office/officeart/2005/8/layout/default"/>
    <dgm:cxn modelId="{D08A760B-CE61-40FB-B2B1-883BC5337F64}" type="presOf" srcId="{851376C3-7CF9-43F8-88B5-15232B3824B5}" destId="{9C7D3383-10BF-4A4D-B635-FFCF83CE2A66}" srcOrd="0" destOrd="0" presId="urn:microsoft.com/office/officeart/2005/8/layout/default"/>
    <dgm:cxn modelId="{4B5BA30D-E9CB-4775-A7CD-43ABACDCD1A9}" srcId="{851376C3-7CF9-43F8-88B5-15232B3824B5}" destId="{4063754B-25A1-4E2D-9004-C30509E2D6C6}" srcOrd="3" destOrd="0" parTransId="{A958F3A9-40C8-4798-A2B7-EA1E284A5926}" sibTransId="{385AD53C-2EC2-401A-A9DA-1036A98079C0}"/>
    <dgm:cxn modelId="{4A5DEF1D-6737-4642-8941-4497C66F0E58}" srcId="{851376C3-7CF9-43F8-88B5-15232B3824B5}" destId="{A1DEFA70-C41C-442B-B353-861114AE3C04}" srcOrd="7" destOrd="0" parTransId="{03EF6969-9BFE-48F0-914F-AF74A42FD230}" sibTransId="{8AA67F4B-C939-402E-AF23-A572B66E8B8B}"/>
    <dgm:cxn modelId="{9C55CB1F-838A-4B9B-8E72-0CA3903D8AE6}" srcId="{851376C3-7CF9-43F8-88B5-15232B3824B5}" destId="{F7F98C75-073F-4624-9CDF-9D9D54846F60}" srcOrd="1" destOrd="0" parTransId="{C2C1345A-86FE-4C2A-87CB-E93669C8A5E1}" sibTransId="{F831223F-3CA2-4316-ACC5-EC22724C743A}"/>
    <dgm:cxn modelId="{DF07ED33-6739-4B6D-A022-88115C22F3EE}" srcId="{851376C3-7CF9-43F8-88B5-15232B3824B5}" destId="{0AD62037-2DCD-4557-9254-DD6B4807195E}" srcOrd="0" destOrd="0" parTransId="{8E979AF5-83BF-4ADB-AF7B-377D7F1B9683}" sibTransId="{C82E1F5A-8C75-4C61-8C7B-B0D8BC947A8E}"/>
    <dgm:cxn modelId="{ADC96B3F-06BE-4164-806B-60E802C2DC4C}" type="presOf" srcId="{42CB49DB-AA8D-4D36-8503-4FFA14001EDE}" destId="{3DDC2523-64FB-41AA-A133-8A4EAAF40F37}" srcOrd="0" destOrd="0" presId="urn:microsoft.com/office/officeart/2005/8/layout/default"/>
    <dgm:cxn modelId="{5AE97A44-373B-4E3E-8217-F582A9D2FD82}" type="presOf" srcId="{0AD62037-2DCD-4557-9254-DD6B4807195E}" destId="{4FBF36B4-F092-4B80-8345-E020292077BB}" srcOrd="0" destOrd="0" presId="urn:microsoft.com/office/officeart/2005/8/layout/default"/>
    <dgm:cxn modelId="{5A5C096C-E6D7-4F4D-92D4-7926867B3E8E}" srcId="{851376C3-7CF9-43F8-88B5-15232B3824B5}" destId="{03367F94-017F-447D-97B4-5483A368CD70}" srcOrd="4" destOrd="0" parTransId="{238E521C-3C7D-48BB-BB05-4536A1DD4DBB}" sibTransId="{03B09CA3-B529-4488-92FF-149F0B1D0735}"/>
    <dgm:cxn modelId="{67129F50-BB26-46DE-9062-E99E839C081E}" type="presOf" srcId="{03367F94-017F-447D-97B4-5483A368CD70}" destId="{F5D23AD2-30EF-48E7-AC43-EB1EF8667547}" srcOrd="0" destOrd="0" presId="urn:microsoft.com/office/officeart/2005/8/layout/default"/>
    <dgm:cxn modelId="{7DA5F373-6AF2-480C-96AC-9135B6DB89CE}" type="presOf" srcId="{A1DEFA70-C41C-442B-B353-861114AE3C04}" destId="{33F01983-B868-48CF-AD8E-E6447BF9A495}" srcOrd="0" destOrd="0" presId="urn:microsoft.com/office/officeart/2005/8/layout/default"/>
    <dgm:cxn modelId="{1D6A897A-F7DE-4AF7-8F47-D9BFE7EB9017}" srcId="{851376C3-7CF9-43F8-88B5-15232B3824B5}" destId="{42CB49DB-AA8D-4D36-8503-4FFA14001EDE}" srcOrd="2" destOrd="0" parTransId="{95D69351-C8B7-4D1D-BAD9-97C625643428}" sibTransId="{D47779AB-C581-4E6D-8A47-10E6EC403639}"/>
    <dgm:cxn modelId="{3EEE8286-EC3A-4679-8487-EC1F3A7B00CF}" type="presOf" srcId="{6103358D-91B3-473C-AE58-0B9DBDB8101A}" destId="{3367E47E-B011-4AF1-BAB6-986F7C9CC4D2}" srcOrd="0" destOrd="0" presId="urn:microsoft.com/office/officeart/2005/8/layout/default"/>
    <dgm:cxn modelId="{08473A89-C64A-4A9A-8E69-8005746A2A95}" srcId="{851376C3-7CF9-43F8-88B5-15232B3824B5}" destId="{DCCB1AB4-0D3F-4727-8CA2-5A9AD0B941D9}" srcOrd="5" destOrd="0" parTransId="{43883905-5158-4E6D-9601-D72CB7A7861F}" sibTransId="{93CA76CB-C044-4EFD-BD00-459B1CF54B7D}"/>
    <dgm:cxn modelId="{3988FF8C-6C0B-4F03-A113-DD566487BD7E}" type="presOf" srcId="{F7F98C75-073F-4624-9CDF-9D9D54846F60}" destId="{F4452575-3765-4362-97C8-984B103D36AB}" srcOrd="0" destOrd="0" presId="urn:microsoft.com/office/officeart/2005/8/layout/default"/>
    <dgm:cxn modelId="{8B4CF1A1-449A-4665-B4D5-CA3EB850FBA8}" type="presOf" srcId="{9B8C3CA9-1D55-421C-BAC9-B1604DACFF14}" destId="{30B459BC-8429-4D39-A5AC-A50E7B4FF310}" srcOrd="0" destOrd="0" presId="urn:microsoft.com/office/officeart/2005/8/layout/default"/>
    <dgm:cxn modelId="{348E48AF-4CE6-415E-AF52-FC5F0ACB7F2D}" srcId="{851376C3-7CF9-43F8-88B5-15232B3824B5}" destId="{0537E8DE-65A0-4607-BCC0-89EE99A20C9F}" srcOrd="8" destOrd="0" parTransId="{F8C7283D-F4F7-4EA7-9577-1D4FD6FA37D3}" sibTransId="{1882A7BB-EDEF-4DC1-9386-2258E2C836C8}"/>
    <dgm:cxn modelId="{F09C50B9-81F8-420C-BEC3-ADE6EC83F4DA}" srcId="{851376C3-7CF9-43F8-88B5-15232B3824B5}" destId="{9B8C3CA9-1D55-421C-BAC9-B1604DACFF14}" srcOrd="6" destOrd="0" parTransId="{F4B28847-CA43-490F-8C9D-9C4339EACCEB}" sibTransId="{D9843C83-2F6A-4BD7-8083-9DFFA303CCA8}"/>
    <dgm:cxn modelId="{6EB8FDBE-6F20-4F18-9157-C0D3551D449E}" srcId="{851376C3-7CF9-43F8-88B5-15232B3824B5}" destId="{6103358D-91B3-473C-AE58-0B9DBDB8101A}" srcOrd="9" destOrd="0" parTransId="{BB6B82C7-0D2B-4586-842B-6C7870B7FA28}" sibTransId="{D569EECE-6F89-4CCB-9851-79EC680B5107}"/>
    <dgm:cxn modelId="{C8C31AF0-35F4-445D-93A5-101291D795E7}" type="presOf" srcId="{DCCB1AB4-0D3F-4727-8CA2-5A9AD0B941D9}" destId="{B08EE356-FB0A-4196-9A2F-D2CF221AE8F9}" srcOrd="0" destOrd="0" presId="urn:microsoft.com/office/officeart/2005/8/layout/default"/>
    <dgm:cxn modelId="{D1C169B7-C9D4-4144-8822-26D487FC477D}" type="presParOf" srcId="{9C7D3383-10BF-4A4D-B635-FFCF83CE2A66}" destId="{4FBF36B4-F092-4B80-8345-E020292077BB}" srcOrd="0" destOrd="0" presId="urn:microsoft.com/office/officeart/2005/8/layout/default"/>
    <dgm:cxn modelId="{B4853B7B-8B1B-416F-9A1C-1ACD4FC3B9C1}" type="presParOf" srcId="{9C7D3383-10BF-4A4D-B635-FFCF83CE2A66}" destId="{65798FE7-EDE8-44C6-B1AF-06A982085998}" srcOrd="1" destOrd="0" presId="urn:microsoft.com/office/officeart/2005/8/layout/default"/>
    <dgm:cxn modelId="{130EE5D6-81D8-482F-BF94-E920F1D35C85}" type="presParOf" srcId="{9C7D3383-10BF-4A4D-B635-FFCF83CE2A66}" destId="{F4452575-3765-4362-97C8-984B103D36AB}" srcOrd="2" destOrd="0" presId="urn:microsoft.com/office/officeart/2005/8/layout/default"/>
    <dgm:cxn modelId="{C3E40DDD-6586-4CE0-A21D-C7F832DF455E}" type="presParOf" srcId="{9C7D3383-10BF-4A4D-B635-FFCF83CE2A66}" destId="{462BC286-254E-4777-B64A-68AA5C392ECF}" srcOrd="3" destOrd="0" presId="urn:microsoft.com/office/officeart/2005/8/layout/default"/>
    <dgm:cxn modelId="{E4A93C7B-D17B-416D-A00C-8C2A6F816621}" type="presParOf" srcId="{9C7D3383-10BF-4A4D-B635-FFCF83CE2A66}" destId="{3DDC2523-64FB-41AA-A133-8A4EAAF40F37}" srcOrd="4" destOrd="0" presId="urn:microsoft.com/office/officeart/2005/8/layout/default"/>
    <dgm:cxn modelId="{F88293D5-5FC2-4B5A-8C1F-9446D58EA943}" type="presParOf" srcId="{9C7D3383-10BF-4A4D-B635-FFCF83CE2A66}" destId="{FE5F9A57-D634-42B7-B212-CA56660D06B3}" srcOrd="5" destOrd="0" presId="urn:microsoft.com/office/officeart/2005/8/layout/default"/>
    <dgm:cxn modelId="{35BE9812-7441-4DC2-B763-6C0418CCC65F}" type="presParOf" srcId="{9C7D3383-10BF-4A4D-B635-FFCF83CE2A66}" destId="{55DA9259-A33F-44D7-84E3-65D5B9BF4B17}" srcOrd="6" destOrd="0" presId="urn:microsoft.com/office/officeart/2005/8/layout/default"/>
    <dgm:cxn modelId="{448C423A-0324-4380-9759-5FC60274DF8A}" type="presParOf" srcId="{9C7D3383-10BF-4A4D-B635-FFCF83CE2A66}" destId="{487A7CF2-2CE7-4CB0-9483-066ABDBD560E}" srcOrd="7" destOrd="0" presId="urn:microsoft.com/office/officeart/2005/8/layout/default"/>
    <dgm:cxn modelId="{4C7A60AA-2E40-4103-9636-3B2515FB22D6}" type="presParOf" srcId="{9C7D3383-10BF-4A4D-B635-FFCF83CE2A66}" destId="{F5D23AD2-30EF-48E7-AC43-EB1EF8667547}" srcOrd="8" destOrd="0" presId="urn:microsoft.com/office/officeart/2005/8/layout/default"/>
    <dgm:cxn modelId="{F42AA70F-6904-40DF-9BC1-AE7B435DE874}" type="presParOf" srcId="{9C7D3383-10BF-4A4D-B635-FFCF83CE2A66}" destId="{EE595241-1F08-4797-9367-497405FB7D22}" srcOrd="9" destOrd="0" presId="urn:microsoft.com/office/officeart/2005/8/layout/default"/>
    <dgm:cxn modelId="{9A49463F-DB5C-4EC0-8D10-FCA5E7767761}" type="presParOf" srcId="{9C7D3383-10BF-4A4D-B635-FFCF83CE2A66}" destId="{B08EE356-FB0A-4196-9A2F-D2CF221AE8F9}" srcOrd="10" destOrd="0" presId="urn:microsoft.com/office/officeart/2005/8/layout/default"/>
    <dgm:cxn modelId="{71D46E91-9C7D-4197-9C30-87E842A78778}" type="presParOf" srcId="{9C7D3383-10BF-4A4D-B635-FFCF83CE2A66}" destId="{33F97508-AF68-477B-9E3E-8D72F6D4B649}" srcOrd="11" destOrd="0" presId="urn:microsoft.com/office/officeart/2005/8/layout/default"/>
    <dgm:cxn modelId="{CC073591-0A92-4C58-9A49-2046986CC532}" type="presParOf" srcId="{9C7D3383-10BF-4A4D-B635-FFCF83CE2A66}" destId="{30B459BC-8429-4D39-A5AC-A50E7B4FF310}" srcOrd="12" destOrd="0" presId="urn:microsoft.com/office/officeart/2005/8/layout/default"/>
    <dgm:cxn modelId="{A327CBE5-475B-4F98-81D6-FE3738E56A98}" type="presParOf" srcId="{9C7D3383-10BF-4A4D-B635-FFCF83CE2A66}" destId="{C1596372-B313-46F9-AEAA-B18C297EC2C1}" srcOrd="13" destOrd="0" presId="urn:microsoft.com/office/officeart/2005/8/layout/default"/>
    <dgm:cxn modelId="{BA9E0D79-FF1A-40DD-ACEE-B3E8316B369D}" type="presParOf" srcId="{9C7D3383-10BF-4A4D-B635-FFCF83CE2A66}" destId="{33F01983-B868-48CF-AD8E-E6447BF9A495}" srcOrd="14" destOrd="0" presId="urn:microsoft.com/office/officeart/2005/8/layout/default"/>
    <dgm:cxn modelId="{E2D869BC-F003-479B-B77E-DD6C90F7979C}" type="presParOf" srcId="{9C7D3383-10BF-4A4D-B635-FFCF83CE2A66}" destId="{D69539BB-8198-4248-90E3-D4EDE9935EAF}" srcOrd="15" destOrd="0" presId="urn:microsoft.com/office/officeart/2005/8/layout/default"/>
    <dgm:cxn modelId="{8B1CED72-FD8E-4590-952A-87484E63CC57}" type="presParOf" srcId="{9C7D3383-10BF-4A4D-B635-FFCF83CE2A66}" destId="{9DE7A06D-3D98-4003-92EF-E35FBB3AB00F}" srcOrd="16" destOrd="0" presId="urn:microsoft.com/office/officeart/2005/8/layout/default"/>
    <dgm:cxn modelId="{73E757B3-2825-4D49-87E7-353665C4E096}" type="presParOf" srcId="{9C7D3383-10BF-4A4D-B635-FFCF83CE2A66}" destId="{AD3E2F7B-D2B4-464E-BCE4-AF2009487CEE}" srcOrd="17" destOrd="0" presId="urn:microsoft.com/office/officeart/2005/8/layout/default"/>
    <dgm:cxn modelId="{5839BD32-E52F-4322-A5F6-1A8A313DB2DC}" type="presParOf" srcId="{9C7D3383-10BF-4A4D-B635-FFCF83CE2A66}" destId="{3367E47E-B011-4AF1-BAB6-986F7C9CC4D2}"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DBD1F5-019D-425F-B2D1-A2738F304D29}" type="doc">
      <dgm:prSet loTypeId="urn:microsoft.com/office/officeart/2005/8/layout/hList1" loCatId="list" qsTypeId="urn:microsoft.com/office/officeart/2005/8/quickstyle/3d2" qsCatId="3D" csTypeId="urn:microsoft.com/office/officeart/2005/8/colors/accent6_2" csCatId="accent6" phldr="1"/>
      <dgm:spPr/>
      <dgm:t>
        <a:bodyPr/>
        <a:lstStyle/>
        <a:p>
          <a:endParaRPr lang="en-US"/>
        </a:p>
      </dgm:t>
    </dgm:pt>
    <dgm:pt modelId="{FC3A410A-0928-4555-818F-265AE929A1F6}">
      <dgm:prSet phldrT="[Text]"/>
      <dgm:spPr>
        <a:solidFill>
          <a:srgbClr val="075A83"/>
        </a:solidFill>
      </dgm:spPr>
      <dgm:t>
        <a:bodyPr/>
        <a:lstStyle/>
        <a:p>
          <a:r>
            <a:rPr lang="en-US">
              <a:solidFill>
                <a:schemeClr val="bg1"/>
              </a:solidFill>
              <a:latin typeface="Calibri"/>
              <a:ea typeface="Calibri"/>
              <a:cs typeface="Calibri"/>
            </a:rPr>
            <a:t>Recent</a:t>
          </a:r>
        </a:p>
      </dgm:t>
    </dgm:pt>
    <dgm:pt modelId="{3B0A67D8-D86B-4577-8B53-7C2CE3AB639D}" type="parTrans" cxnId="{39AC5DFC-B866-40BD-BF80-401BED644848}">
      <dgm:prSet/>
      <dgm:spPr/>
      <dgm:t>
        <a:bodyPr/>
        <a:lstStyle/>
        <a:p>
          <a:endParaRPr lang="en-US"/>
        </a:p>
      </dgm:t>
    </dgm:pt>
    <dgm:pt modelId="{8A9F1AA0-AA3C-4CD6-A631-5A7AA02C0E4D}" type="sibTrans" cxnId="{39AC5DFC-B866-40BD-BF80-401BED644848}">
      <dgm:prSet/>
      <dgm:spPr/>
      <dgm:t>
        <a:bodyPr/>
        <a:lstStyle/>
        <a:p>
          <a:endParaRPr lang="en-US"/>
        </a:p>
      </dgm:t>
    </dgm:pt>
    <dgm:pt modelId="{41599A66-9831-445F-BB89-66755528E983}">
      <dgm:prSet/>
      <dgm:spPr>
        <a:solidFill>
          <a:srgbClr val="075A83"/>
        </a:solidFill>
      </dgm:spPr>
      <dgm:t>
        <a:bodyPr/>
        <a:lstStyle/>
        <a:p>
          <a:r>
            <a:rPr lang="en-US">
              <a:solidFill>
                <a:schemeClr val="bg1"/>
              </a:solidFill>
              <a:latin typeface="Calibri"/>
              <a:ea typeface="Calibri"/>
              <a:cs typeface="Calibri"/>
            </a:rPr>
            <a:t>Upcoming</a:t>
          </a:r>
        </a:p>
      </dgm:t>
    </dgm:pt>
    <dgm:pt modelId="{91BB6354-99D6-4E85-B8E2-0E036670164D}" type="parTrans" cxnId="{E419D25E-FDDF-4730-819A-2FB095D0E96B}">
      <dgm:prSet/>
      <dgm:spPr/>
      <dgm:t>
        <a:bodyPr/>
        <a:lstStyle/>
        <a:p>
          <a:endParaRPr lang="en-US"/>
        </a:p>
      </dgm:t>
    </dgm:pt>
    <dgm:pt modelId="{465FFE4D-1721-4EE7-B410-E7B9C09CBD87}" type="sibTrans" cxnId="{E419D25E-FDDF-4730-819A-2FB095D0E96B}">
      <dgm:prSet/>
      <dgm:spPr/>
      <dgm:t>
        <a:bodyPr/>
        <a:lstStyle/>
        <a:p>
          <a:endParaRPr lang="en-US"/>
        </a:p>
      </dgm:t>
    </dgm:pt>
    <dgm:pt modelId="{AC5E4C1B-F20C-466A-B49B-A9F9A9ACBEA6}">
      <dgm:prSet phldr="0"/>
      <dgm:spPr/>
      <dgm:t>
        <a:bodyPr/>
        <a:lstStyle/>
        <a:p>
          <a:r>
            <a:rPr lang="en-US">
              <a:solidFill>
                <a:srgbClr val="444444"/>
              </a:solidFill>
              <a:latin typeface="Calibri"/>
              <a:ea typeface="Calibri"/>
              <a:cs typeface="Calibri"/>
            </a:rPr>
            <a:t>Virginia Datathon</a:t>
          </a:r>
        </a:p>
      </dgm:t>
      <dgm:extLst>
        <a:ext uri="{E40237B7-FDA0-4F09-8148-C483321AD2D9}">
          <dgm14:cNvPr xmlns:dgm14="http://schemas.microsoft.com/office/drawing/2010/diagram" id="0" name="" descr="Block showing recent events:&#10;Lunch and Learns: Power BI Part 2, Unstructured Data Scanning Demo, Understanding VA’s Gov’t Data Collection and Dissemination Practices Act&#10;&#10;Upcoming Events: &#10;Ken Pfiel Route 50 Speaking Engagement- July 20&#10;Upcoming Lunch and Learns: Data Quality Tool Demo, Data for Executives, Structured Data Scanning Demo, Visualizations Best Practices Workshop&#10;Executive Data Board: Sept 23&#10;Chris Burroughs VAGARA event- Oct 23&#10;&#10;"/>
        </a:ext>
      </dgm:extLst>
    </dgm:pt>
    <dgm:pt modelId="{29E55B96-7496-43DE-BE53-80078D3880D4}" type="parTrans" cxnId="{43B42BB3-0D25-4221-AC7E-D8A5B4FA74B2}">
      <dgm:prSet/>
      <dgm:spPr/>
      <dgm:t>
        <a:bodyPr/>
        <a:lstStyle/>
        <a:p>
          <a:endParaRPr lang="en-US"/>
        </a:p>
      </dgm:t>
    </dgm:pt>
    <dgm:pt modelId="{DDD812D1-DDD8-4F0A-A39C-5DF4B7D3024E}" type="sibTrans" cxnId="{43B42BB3-0D25-4221-AC7E-D8A5B4FA74B2}">
      <dgm:prSet/>
      <dgm:spPr/>
      <dgm:t>
        <a:bodyPr/>
        <a:lstStyle/>
        <a:p>
          <a:endParaRPr lang="en-US"/>
        </a:p>
      </dgm:t>
    </dgm:pt>
    <dgm:pt modelId="{010CB261-D7D1-47BF-AAEB-90A0B3F37DB1}">
      <dgm:prSet/>
      <dgm:spPr/>
      <dgm:t>
        <a:bodyPr/>
        <a:lstStyle/>
        <a:p>
          <a:r>
            <a:rPr lang="en-US">
              <a:solidFill>
                <a:srgbClr val="444444"/>
              </a:solidFill>
              <a:latin typeface="Calibri"/>
              <a:ea typeface="Calibri"/>
              <a:cs typeface="Calibri"/>
            </a:rPr>
            <a:t>Lunch and Learns: Data Architecture (Exploring Azure), Accelerating Data Governance with Gen AI, Data Strategy Workshop, Power BI Basics Part 2, Data Steward Training, Updates to the GDCDPA Act, Data Governance for Localities</a:t>
          </a:r>
        </a:p>
      </dgm:t>
    </dgm:pt>
    <dgm:pt modelId="{3764B5D9-C883-47B0-8902-DCF681364BAE}" type="parTrans" cxnId="{0E09A262-97D2-47E5-BC98-BB7952ECAF9E}">
      <dgm:prSet/>
      <dgm:spPr/>
      <dgm:t>
        <a:bodyPr/>
        <a:lstStyle/>
        <a:p>
          <a:endParaRPr lang="en-US"/>
        </a:p>
      </dgm:t>
    </dgm:pt>
    <dgm:pt modelId="{5C43074A-B708-43D8-93C2-1FE2CDC800AB}" type="sibTrans" cxnId="{0E09A262-97D2-47E5-BC98-BB7952ECAF9E}">
      <dgm:prSet/>
      <dgm:spPr/>
      <dgm:t>
        <a:bodyPr/>
        <a:lstStyle/>
        <a:p>
          <a:endParaRPr lang="en-US"/>
        </a:p>
      </dgm:t>
    </dgm:pt>
    <dgm:pt modelId="{9EA91333-7236-4B81-B278-B8EDA6C2C01D}">
      <dgm:prSet/>
      <dgm:spPr/>
      <dgm:t>
        <a:bodyPr/>
        <a:lstStyle/>
        <a:p>
          <a:r>
            <a:rPr lang="en-US">
              <a:solidFill>
                <a:srgbClr val="444444"/>
              </a:solidFill>
              <a:latin typeface="Calibri"/>
              <a:ea typeface="Calibri"/>
              <a:cs typeface="Calibri"/>
            </a:rPr>
            <a:t>Upcoming Lunch and Learns: Data Risks and Issues, Virginia Open Data Portal Workshop</a:t>
          </a:r>
        </a:p>
      </dgm:t>
    </dgm:pt>
    <dgm:pt modelId="{FB218612-738B-4BE4-B2A9-3608870BFD5E}" type="parTrans" cxnId="{56FF5760-38A5-4D18-8EA5-4C5D5B3A2431}">
      <dgm:prSet/>
      <dgm:spPr/>
      <dgm:t>
        <a:bodyPr/>
        <a:lstStyle/>
        <a:p>
          <a:endParaRPr lang="en-US"/>
        </a:p>
      </dgm:t>
    </dgm:pt>
    <dgm:pt modelId="{8126D295-6521-4343-983C-25FED4171926}" type="sibTrans" cxnId="{56FF5760-38A5-4D18-8EA5-4C5D5B3A2431}">
      <dgm:prSet/>
      <dgm:spPr/>
      <dgm:t>
        <a:bodyPr/>
        <a:lstStyle/>
        <a:p>
          <a:endParaRPr lang="en-US"/>
        </a:p>
      </dgm:t>
    </dgm:pt>
    <dgm:pt modelId="{7991E684-D6DB-40EA-9D21-C83050D9F4F4}">
      <dgm:prSet/>
      <dgm:spPr/>
      <dgm:t>
        <a:bodyPr/>
        <a:lstStyle/>
        <a:p>
          <a:r>
            <a:rPr lang="en-US">
              <a:solidFill>
                <a:srgbClr val="444444"/>
              </a:solidFill>
              <a:latin typeface="Calibri"/>
              <a:ea typeface="Calibri"/>
              <a:cs typeface="Calibri"/>
            </a:rPr>
            <a:t>Executive Data Board: Oct 14th</a:t>
          </a:r>
        </a:p>
      </dgm:t>
    </dgm:pt>
    <dgm:pt modelId="{00AA589B-8CCE-4FCF-9061-502183E801C5}" type="parTrans" cxnId="{39D6D7EC-DD53-4FCC-9720-B6A90E46D162}">
      <dgm:prSet/>
      <dgm:spPr/>
      <dgm:t>
        <a:bodyPr/>
        <a:lstStyle/>
        <a:p>
          <a:endParaRPr lang="en-US"/>
        </a:p>
      </dgm:t>
    </dgm:pt>
    <dgm:pt modelId="{0E8EC249-EF98-4473-90E8-3B4F3C20EB8A}" type="sibTrans" cxnId="{39D6D7EC-DD53-4FCC-9720-B6A90E46D162}">
      <dgm:prSet/>
      <dgm:spPr/>
      <dgm:t>
        <a:bodyPr/>
        <a:lstStyle/>
        <a:p>
          <a:endParaRPr lang="en-US"/>
        </a:p>
      </dgm:t>
    </dgm:pt>
    <dgm:pt modelId="{143A467C-C5FC-4C49-AF24-DEAC94426B05}">
      <dgm:prSet phldr="0"/>
      <dgm:spPr/>
      <dgm:t>
        <a:bodyPr/>
        <a:lstStyle/>
        <a:p>
          <a:r>
            <a:rPr lang="en-US">
              <a:solidFill>
                <a:srgbClr val="444444"/>
              </a:solidFill>
              <a:latin typeface="Calibri"/>
              <a:ea typeface="Calibri"/>
              <a:cs typeface="Calibri"/>
            </a:rPr>
            <a:t>Data Governance Council: Nov 5th</a:t>
          </a:r>
          <a:endParaRPr lang="en-US"/>
        </a:p>
      </dgm:t>
    </dgm:pt>
    <dgm:pt modelId="{03C8A357-0DC1-4F69-B132-C0C2D2197BED}" type="parTrans" cxnId="{4FF4C32B-1922-4ADA-82DC-A1B927CCF0BC}">
      <dgm:prSet/>
      <dgm:spPr/>
    </dgm:pt>
    <dgm:pt modelId="{55CDFC25-B343-47F6-8F8D-388DB60A0DF6}" type="sibTrans" cxnId="{4FF4C32B-1922-4ADA-82DC-A1B927CCF0BC}">
      <dgm:prSet/>
      <dgm:spPr/>
    </dgm:pt>
    <dgm:pt modelId="{A3D9A8CB-322F-423A-BA3E-0B394B00F789}">
      <dgm:prSet phldrT="[Text]" phldr="0"/>
      <dgm:spPr/>
      <dgm:t>
        <a:bodyPr/>
        <a:lstStyle/>
        <a:p>
          <a:r>
            <a:rPr lang="en-US">
              <a:solidFill>
                <a:srgbClr val="444444"/>
              </a:solidFill>
              <a:latin typeface="Calibri"/>
              <a:ea typeface="Calibri"/>
              <a:cs typeface="Calibri"/>
            </a:rPr>
            <a:t>Executive Data Board</a:t>
          </a:r>
        </a:p>
      </dgm:t>
    </dgm:pt>
    <dgm:pt modelId="{0195AEB8-33AF-46F2-A230-B4DD391105BE}" type="parTrans" cxnId="{1187D4E4-557C-4E24-B498-8FE4F3811724}">
      <dgm:prSet/>
      <dgm:spPr/>
    </dgm:pt>
    <dgm:pt modelId="{C3A0F9B9-0C99-4193-BF51-11A14143D8BA}" type="sibTrans" cxnId="{1187D4E4-557C-4E24-B498-8FE4F3811724}">
      <dgm:prSet/>
      <dgm:spPr/>
    </dgm:pt>
    <dgm:pt modelId="{133C08D3-A56A-45C6-87FC-595EBFB3C3E8}">
      <dgm:prSet phldrT="[Text]" phldr="0"/>
      <dgm:spPr/>
      <dgm:t>
        <a:bodyPr/>
        <a:lstStyle/>
        <a:p>
          <a:r>
            <a:rPr lang="en-US">
              <a:solidFill>
                <a:srgbClr val="444444"/>
              </a:solidFill>
              <a:latin typeface="Calibri"/>
              <a:ea typeface="Calibri"/>
              <a:cs typeface="Calibri"/>
            </a:rPr>
            <a:t>Data Stewards Group: August 12</a:t>
          </a:r>
        </a:p>
      </dgm:t>
    </dgm:pt>
    <dgm:pt modelId="{B0E462A9-02A5-4963-B04D-24A97696EAB2}" type="parTrans" cxnId="{C991C7B2-F8B0-42A0-B52C-726EB09C103A}">
      <dgm:prSet/>
      <dgm:spPr/>
    </dgm:pt>
    <dgm:pt modelId="{812701A2-D8A3-4404-B15E-B42930E45589}" type="sibTrans" cxnId="{C991C7B2-F8B0-42A0-B52C-726EB09C103A}">
      <dgm:prSet/>
      <dgm:spPr/>
    </dgm:pt>
    <dgm:pt modelId="{86277392-184D-4A4E-B82E-DA8E8B822021}" type="pres">
      <dgm:prSet presAssocID="{81DBD1F5-019D-425F-B2D1-A2738F304D29}" presName="Name0" presStyleCnt="0">
        <dgm:presLayoutVars>
          <dgm:dir/>
          <dgm:animLvl val="lvl"/>
          <dgm:resizeHandles val="exact"/>
        </dgm:presLayoutVars>
      </dgm:prSet>
      <dgm:spPr/>
    </dgm:pt>
    <dgm:pt modelId="{21714D65-2FAC-49BE-B120-E9DE0B29DC65}" type="pres">
      <dgm:prSet presAssocID="{FC3A410A-0928-4555-818F-265AE929A1F6}" presName="composite" presStyleCnt="0"/>
      <dgm:spPr/>
    </dgm:pt>
    <dgm:pt modelId="{D7526445-52D7-4F46-B9A6-FE28E63884BF}" type="pres">
      <dgm:prSet presAssocID="{FC3A410A-0928-4555-818F-265AE929A1F6}" presName="parTx" presStyleLbl="alignNode1" presStyleIdx="0" presStyleCnt="2">
        <dgm:presLayoutVars>
          <dgm:chMax val="0"/>
          <dgm:chPref val="0"/>
          <dgm:bulletEnabled val="1"/>
        </dgm:presLayoutVars>
      </dgm:prSet>
      <dgm:spPr/>
    </dgm:pt>
    <dgm:pt modelId="{A8C96845-89DB-4349-9183-4499F518979D}" type="pres">
      <dgm:prSet presAssocID="{FC3A410A-0928-4555-818F-265AE929A1F6}" presName="desTx" presStyleLbl="alignAccFollowNode1" presStyleIdx="0" presStyleCnt="2" custLinFactNeighborX="1427" custLinFactNeighborY="791">
        <dgm:presLayoutVars>
          <dgm:bulletEnabled val="1"/>
        </dgm:presLayoutVars>
      </dgm:prSet>
      <dgm:spPr/>
    </dgm:pt>
    <dgm:pt modelId="{72250740-B5DB-447A-808E-02B1003E0F17}" type="pres">
      <dgm:prSet presAssocID="{8A9F1AA0-AA3C-4CD6-A631-5A7AA02C0E4D}" presName="space" presStyleCnt="0"/>
      <dgm:spPr/>
    </dgm:pt>
    <dgm:pt modelId="{96AC19FD-CFEF-40A9-B527-025660BE8A09}" type="pres">
      <dgm:prSet presAssocID="{41599A66-9831-445F-BB89-66755528E983}" presName="composite" presStyleCnt="0"/>
      <dgm:spPr/>
    </dgm:pt>
    <dgm:pt modelId="{EC39470B-055D-48C0-A3BC-99A8588D42E7}" type="pres">
      <dgm:prSet presAssocID="{41599A66-9831-445F-BB89-66755528E983}" presName="parTx" presStyleLbl="alignNode1" presStyleIdx="1" presStyleCnt="2">
        <dgm:presLayoutVars>
          <dgm:chMax val="0"/>
          <dgm:chPref val="0"/>
          <dgm:bulletEnabled val="1"/>
        </dgm:presLayoutVars>
      </dgm:prSet>
      <dgm:spPr/>
    </dgm:pt>
    <dgm:pt modelId="{A4D6149D-E6F0-4453-95D7-178F0BA7A90A}" type="pres">
      <dgm:prSet presAssocID="{41599A66-9831-445F-BB89-66755528E983}" presName="desTx" presStyleLbl="alignAccFollowNode1" presStyleIdx="1" presStyleCnt="2" custLinFactNeighborX="-519" custLinFactNeighborY="22">
        <dgm:presLayoutVars>
          <dgm:bulletEnabled val="1"/>
        </dgm:presLayoutVars>
      </dgm:prSet>
      <dgm:spPr/>
    </dgm:pt>
  </dgm:ptLst>
  <dgm:cxnLst>
    <dgm:cxn modelId="{951A4619-EA7A-4B9F-8925-0A4AD5A2D67E}" type="presOf" srcId="{9EA91333-7236-4B81-B278-B8EDA6C2C01D}" destId="{A4D6149D-E6F0-4453-95D7-178F0BA7A90A}" srcOrd="0" destOrd="1" presId="urn:microsoft.com/office/officeart/2005/8/layout/hList1"/>
    <dgm:cxn modelId="{4FF4C32B-1922-4ADA-82DC-A1B927CCF0BC}" srcId="{41599A66-9831-445F-BB89-66755528E983}" destId="{143A467C-C5FC-4C49-AF24-DEAC94426B05}" srcOrd="4" destOrd="0" parTransId="{03C8A357-0DC1-4F69-B132-C0C2D2197BED}" sibTransId="{55CDFC25-B343-47F6-8F8D-388DB60A0DF6}"/>
    <dgm:cxn modelId="{E3DDC02C-D674-44B4-AE13-80F084EC9E98}" type="presOf" srcId="{81DBD1F5-019D-425F-B2D1-A2738F304D29}" destId="{86277392-184D-4A4E-B82E-DA8E8B822021}" srcOrd="0" destOrd="0" presId="urn:microsoft.com/office/officeart/2005/8/layout/hList1"/>
    <dgm:cxn modelId="{E419D25E-FDDF-4730-819A-2FB095D0E96B}" srcId="{81DBD1F5-019D-425F-B2D1-A2738F304D29}" destId="{41599A66-9831-445F-BB89-66755528E983}" srcOrd="1" destOrd="0" parTransId="{91BB6354-99D6-4E85-B8E2-0E036670164D}" sibTransId="{465FFE4D-1721-4EE7-B410-E7B9C09CBD87}"/>
    <dgm:cxn modelId="{B341E75E-EB82-471F-9167-1D3A04A404FF}" type="presOf" srcId="{A3D9A8CB-322F-423A-BA3E-0B394B00F789}" destId="{A8C96845-89DB-4349-9183-4499F518979D}" srcOrd="0" destOrd="0" presId="urn:microsoft.com/office/officeart/2005/8/layout/hList1"/>
    <dgm:cxn modelId="{56FF5760-38A5-4D18-8EA5-4C5D5B3A2431}" srcId="{41599A66-9831-445F-BB89-66755528E983}" destId="{9EA91333-7236-4B81-B278-B8EDA6C2C01D}" srcOrd="1" destOrd="0" parTransId="{FB218612-738B-4BE4-B2A9-3608870BFD5E}" sibTransId="{8126D295-6521-4343-983C-25FED4171926}"/>
    <dgm:cxn modelId="{0E09A262-97D2-47E5-BC98-BB7952ECAF9E}" srcId="{FC3A410A-0928-4555-818F-265AE929A1F6}" destId="{010CB261-D7D1-47BF-AAEB-90A0B3F37DB1}" srcOrd="1" destOrd="0" parTransId="{3764B5D9-C883-47B0-8902-DCF681364BAE}" sibTransId="{5C43074A-B708-43D8-93C2-1FE2CDC800AB}"/>
    <dgm:cxn modelId="{45D46D75-A7EA-4A8B-9372-D7F38D3DA0EE}" type="presOf" srcId="{41599A66-9831-445F-BB89-66755528E983}" destId="{EC39470B-055D-48C0-A3BC-99A8588D42E7}" srcOrd="0" destOrd="0" presId="urn:microsoft.com/office/officeart/2005/8/layout/hList1"/>
    <dgm:cxn modelId="{E6D1278C-7C9F-4AD7-AB7B-E6353145F56F}" type="presOf" srcId="{133C08D3-A56A-45C6-87FC-595EBFB3C3E8}" destId="{A4D6149D-E6F0-4453-95D7-178F0BA7A90A}" srcOrd="0" destOrd="2" presId="urn:microsoft.com/office/officeart/2005/8/layout/hList1"/>
    <dgm:cxn modelId="{A38F06A0-9CB2-4FCA-9069-28A12937B132}" type="presOf" srcId="{7991E684-D6DB-40EA-9D21-C83050D9F4F4}" destId="{A4D6149D-E6F0-4453-95D7-178F0BA7A90A}" srcOrd="0" destOrd="3" presId="urn:microsoft.com/office/officeart/2005/8/layout/hList1"/>
    <dgm:cxn modelId="{80BEB6A5-A5C7-40AB-9F90-F347842711B3}" type="presOf" srcId="{010CB261-D7D1-47BF-AAEB-90A0B3F37DB1}" destId="{A8C96845-89DB-4349-9183-4499F518979D}" srcOrd="0" destOrd="1" presId="urn:microsoft.com/office/officeart/2005/8/layout/hList1"/>
    <dgm:cxn modelId="{C991C7B2-F8B0-42A0-B52C-726EB09C103A}" srcId="{41599A66-9831-445F-BB89-66755528E983}" destId="{133C08D3-A56A-45C6-87FC-595EBFB3C3E8}" srcOrd="2" destOrd="0" parTransId="{B0E462A9-02A5-4963-B04D-24A97696EAB2}" sibTransId="{812701A2-D8A3-4404-B15E-B42930E45589}"/>
    <dgm:cxn modelId="{478C2AB3-8D11-4D35-ADBD-BCA8C62A5A9F}" type="presOf" srcId="{AC5E4C1B-F20C-466A-B49B-A9F9A9ACBEA6}" destId="{A4D6149D-E6F0-4453-95D7-178F0BA7A90A}" srcOrd="0" destOrd="0" presId="urn:microsoft.com/office/officeart/2005/8/layout/hList1"/>
    <dgm:cxn modelId="{43B42BB3-0D25-4221-AC7E-D8A5B4FA74B2}" srcId="{41599A66-9831-445F-BB89-66755528E983}" destId="{AC5E4C1B-F20C-466A-B49B-A9F9A9ACBEA6}" srcOrd="0" destOrd="0" parTransId="{29E55B96-7496-43DE-BE53-80078D3880D4}" sibTransId="{DDD812D1-DDD8-4F0A-A39C-5DF4B7D3024E}"/>
    <dgm:cxn modelId="{A04713CF-A4AC-4329-8634-CFD168C502D7}" type="presOf" srcId="{143A467C-C5FC-4C49-AF24-DEAC94426B05}" destId="{A4D6149D-E6F0-4453-95D7-178F0BA7A90A}" srcOrd="0" destOrd="4" presId="urn:microsoft.com/office/officeart/2005/8/layout/hList1"/>
    <dgm:cxn modelId="{1187D4E4-557C-4E24-B498-8FE4F3811724}" srcId="{FC3A410A-0928-4555-818F-265AE929A1F6}" destId="{A3D9A8CB-322F-423A-BA3E-0B394B00F789}" srcOrd="0" destOrd="0" parTransId="{0195AEB8-33AF-46F2-A230-B4DD391105BE}" sibTransId="{C3A0F9B9-0C99-4193-BF51-11A14143D8BA}"/>
    <dgm:cxn modelId="{39D6D7EC-DD53-4FCC-9720-B6A90E46D162}" srcId="{41599A66-9831-445F-BB89-66755528E983}" destId="{7991E684-D6DB-40EA-9D21-C83050D9F4F4}" srcOrd="3" destOrd="0" parTransId="{00AA589B-8CCE-4FCF-9061-502183E801C5}" sibTransId="{0E8EC249-EF98-4473-90E8-3B4F3C20EB8A}"/>
    <dgm:cxn modelId="{39AC5DFC-B866-40BD-BF80-401BED644848}" srcId="{81DBD1F5-019D-425F-B2D1-A2738F304D29}" destId="{FC3A410A-0928-4555-818F-265AE929A1F6}" srcOrd="0" destOrd="0" parTransId="{3B0A67D8-D86B-4577-8B53-7C2CE3AB639D}" sibTransId="{8A9F1AA0-AA3C-4CD6-A631-5A7AA02C0E4D}"/>
    <dgm:cxn modelId="{C62BD7FD-E3C1-4B67-8ECF-3F3C7866F63C}" type="presOf" srcId="{FC3A410A-0928-4555-818F-265AE929A1F6}" destId="{D7526445-52D7-4F46-B9A6-FE28E63884BF}" srcOrd="0" destOrd="0" presId="urn:microsoft.com/office/officeart/2005/8/layout/hList1"/>
    <dgm:cxn modelId="{F50B390B-A75F-4651-94EB-86944BB39037}" type="presParOf" srcId="{86277392-184D-4A4E-B82E-DA8E8B822021}" destId="{21714D65-2FAC-49BE-B120-E9DE0B29DC65}" srcOrd="0" destOrd="0" presId="urn:microsoft.com/office/officeart/2005/8/layout/hList1"/>
    <dgm:cxn modelId="{DBD5048A-CA01-4811-B6E3-C67F70D8F6FD}" type="presParOf" srcId="{21714D65-2FAC-49BE-B120-E9DE0B29DC65}" destId="{D7526445-52D7-4F46-B9A6-FE28E63884BF}" srcOrd="0" destOrd="0" presId="urn:microsoft.com/office/officeart/2005/8/layout/hList1"/>
    <dgm:cxn modelId="{D2F389A7-64DD-44A8-92C7-74C7572251D5}" type="presParOf" srcId="{21714D65-2FAC-49BE-B120-E9DE0B29DC65}" destId="{A8C96845-89DB-4349-9183-4499F518979D}" srcOrd="1" destOrd="0" presId="urn:microsoft.com/office/officeart/2005/8/layout/hList1"/>
    <dgm:cxn modelId="{4AD48A5B-765D-41B2-852E-BBC30281644A}" type="presParOf" srcId="{86277392-184D-4A4E-B82E-DA8E8B822021}" destId="{72250740-B5DB-447A-808E-02B1003E0F17}" srcOrd="1" destOrd="0" presId="urn:microsoft.com/office/officeart/2005/8/layout/hList1"/>
    <dgm:cxn modelId="{10D2CE39-4C87-454D-BD81-BEECA39118C6}" type="presParOf" srcId="{86277392-184D-4A4E-B82E-DA8E8B822021}" destId="{96AC19FD-CFEF-40A9-B527-025660BE8A09}" srcOrd="2" destOrd="0" presId="urn:microsoft.com/office/officeart/2005/8/layout/hList1"/>
    <dgm:cxn modelId="{B20492E7-3345-4BE8-910A-FF23519F4BF1}" type="presParOf" srcId="{96AC19FD-CFEF-40A9-B527-025660BE8A09}" destId="{EC39470B-055D-48C0-A3BC-99A8588D42E7}" srcOrd="0" destOrd="0" presId="urn:microsoft.com/office/officeart/2005/8/layout/hList1"/>
    <dgm:cxn modelId="{B042B7AF-ADD1-4175-941B-3527961802BA}" type="presParOf" srcId="{96AC19FD-CFEF-40A9-B527-025660BE8A09}" destId="{A4D6149D-E6F0-4453-95D7-178F0BA7A90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C1A29-2757-405C-AD99-6B7F0B2078AA}">
      <dsp:nvSpPr>
        <dsp:cNvPr id="0" name=""/>
        <dsp:cNvSpPr/>
      </dsp:nvSpPr>
      <dsp:spPr>
        <a:xfrm>
          <a:off x="722267" y="0"/>
          <a:ext cx="5536141" cy="5536141"/>
        </a:xfrm>
        <a:prstGeom prst="diamond">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915BC0F0-D3DD-43C2-8E49-44D73D1EF1C5}">
      <dsp:nvSpPr>
        <dsp:cNvPr id="0" name=""/>
        <dsp:cNvSpPr/>
      </dsp:nvSpPr>
      <dsp:spPr>
        <a:xfrm>
          <a:off x="1208118" y="525933"/>
          <a:ext cx="2159094" cy="215909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latin typeface="Roboto" panose="02000000000000000000" pitchFamily="2" charset="0"/>
              <a:ea typeface="Roboto" panose="02000000000000000000" pitchFamily="2" charset="0"/>
              <a:cs typeface="Roboto" panose="02000000000000000000" pitchFamily="2" charset="0"/>
            </a:rPr>
            <a:t>Improve Open Data Engagement</a:t>
          </a:r>
        </a:p>
      </dsp:txBody>
      <dsp:txXfrm>
        <a:off x="1313516" y="631331"/>
        <a:ext cx="1948298" cy="1948298"/>
      </dsp:txXfrm>
    </dsp:sp>
    <dsp:sp modelId="{A7B020E9-8CC1-46D5-8F52-756D6A3C1F3F}">
      <dsp:nvSpPr>
        <dsp:cNvPr id="0" name=""/>
        <dsp:cNvSpPr/>
      </dsp:nvSpPr>
      <dsp:spPr>
        <a:xfrm>
          <a:off x="3533298" y="525933"/>
          <a:ext cx="2159094" cy="215909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latin typeface="Roboto" panose="02000000000000000000" pitchFamily="2" charset="0"/>
              <a:ea typeface="Roboto" panose="02000000000000000000" pitchFamily="2" charset="0"/>
              <a:cs typeface="Roboto" panose="02000000000000000000" pitchFamily="2" charset="0"/>
            </a:rPr>
            <a:t>Introduce EA-225 Requirements</a:t>
          </a:r>
        </a:p>
      </dsp:txBody>
      <dsp:txXfrm>
        <a:off x="3638696" y="631331"/>
        <a:ext cx="1948298" cy="1948298"/>
      </dsp:txXfrm>
    </dsp:sp>
    <dsp:sp modelId="{E94082A1-12AB-41DB-B6C6-9049D96D3725}">
      <dsp:nvSpPr>
        <dsp:cNvPr id="0" name=""/>
        <dsp:cNvSpPr/>
      </dsp:nvSpPr>
      <dsp:spPr>
        <a:xfrm>
          <a:off x="1208118" y="2851112"/>
          <a:ext cx="2159094" cy="215909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latin typeface="Roboto" panose="02000000000000000000" pitchFamily="2" charset="0"/>
              <a:ea typeface="Roboto" panose="02000000000000000000" pitchFamily="2" charset="0"/>
              <a:cs typeface="Roboto" panose="02000000000000000000" pitchFamily="2" charset="0"/>
            </a:rPr>
            <a:t>Improve government efficiency</a:t>
          </a:r>
        </a:p>
      </dsp:txBody>
      <dsp:txXfrm>
        <a:off x="1313516" y="2956510"/>
        <a:ext cx="1948298" cy="1948298"/>
      </dsp:txXfrm>
    </dsp:sp>
    <dsp:sp modelId="{B755AD92-96A2-4D0D-8960-6B7D7ABE2FF8}">
      <dsp:nvSpPr>
        <dsp:cNvPr id="0" name=""/>
        <dsp:cNvSpPr/>
      </dsp:nvSpPr>
      <dsp:spPr>
        <a:xfrm>
          <a:off x="3533298" y="2851112"/>
          <a:ext cx="2159094" cy="215909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latin typeface="Roboto" panose="02000000000000000000" pitchFamily="2" charset="0"/>
              <a:ea typeface="Roboto" panose="02000000000000000000" pitchFamily="2" charset="0"/>
              <a:cs typeface="Roboto" panose="02000000000000000000" pitchFamily="2" charset="0"/>
            </a:rPr>
            <a:t>Prioritize reference datasets</a:t>
          </a:r>
        </a:p>
      </dsp:txBody>
      <dsp:txXfrm>
        <a:off x="3638696" y="2956510"/>
        <a:ext cx="1948298" cy="19482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F36B4-F092-4B80-8345-E020292077BB}">
      <dsp:nvSpPr>
        <dsp:cNvPr id="0" name=""/>
        <dsp:cNvSpPr/>
      </dsp:nvSpPr>
      <dsp:spPr>
        <a:xfrm>
          <a:off x="423659" y="1918"/>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Fishing &amp; Hunting License Sales  2020</a:t>
          </a:r>
        </a:p>
      </dsp:txBody>
      <dsp:txXfrm>
        <a:off x="423659" y="1918"/>
        <a:ext cx="2254713" cy="1352828"/>
      </dsp:txXfrm>
    </dsp:sp>
    <dsp:sp modelId="{F4452575-3765-4362-97C8-984B103D36AB}">
      <dsp:nvSpPr>
        <dsp:cNvPr id="0" name=""/>
        <dsp:cNvSpPr/>
      </dsp:nvSpPr>
      <dsp:spPr>
        <a:xfrm>
          <a:off x="2903844" y="1918"/>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Community Policing Data </a:t>
          </a:r>
        </a:p>
      </dsp:txBody>
      <dsp:txXfrm>
        <a:off x="2903844" y="1918"/>
        <a:ext cx="2254713" cy="1352828"/>
      </dsp:txXfrm>
    </dsp:sp>
    <dsp:sp modelId="{3DDC2523-64FB-41AA-A133-8A4EAAF40F37}">
      <dsp:nvSpPr>
        <dsp:cNvPr id="0" name=""/>
        <dsp:cNvSpPr/>
      </dsp:nvSpPr>
      <dsp:spPr>
        <a:xfrm>
          <a:off x="5384029" y="1918"/>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a:latin typeface="Roboto" panose="02000000000000000000" pitchFamily="2" charset="0"/>
              <a:ea typeface="Roboto" panose="02000000000000000000" pitchFamily="2" charset="0"/>
              <a:cs typeface="Roboto" panose="02000000000000000000" pitchFamily="2" charset="0"/>
            </a:rPr>
            <a:t>Virginia State Police Cold Case Data</a:t>
          </a:r>
          <a:endParaRPr lang="en-US" sz="2100" kern="1200">
            <a:latin typeface="Roboto" panose="02000000000000000000" pitchFamily="2" charset="0"/>
            <a:ea typeface="Roboto" panose="02000000000000000000" pitchFamily="2" charset="0"/>
            <a:cs typeface="Roboto" panose="02000000000000000000" pitchFamily="2" charset="0"/>
          </a:endParaRPr>
        </a:p>
      </dsp:txBody>
      <dsp:txXfrm>
        <a:off x="5384029" y="1918"/>
        <a:ext cx="2254713" cy="1352828"/>
      </dsp:txXfrm>
    </dsp:sp>
    <dsp:sp modelId="{55DA9259-A33F-44D7-84E3-65D5B9BF4B17}">
      <dsp:nvSpPr>
        <dsp:cNvPr id="0" name=""/>
        <dsp:cNvSpPr/>
      </dsp:nvSpPr>
      <dsp:spPr>
        <a:xfrm>
          <a:off x="7864213" y="1918"/>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Free Negro Registers</a:t>
          </a:r>
        </a:p>
      </dsp:txBody>
      <dsp:txXfrm>
        <a:off x="7864213" y="1918"/>
        <a:ext cx="2254713" cy="1352828"/>
      </dsp:txXfrm>
    </dsp:sp>
    <dsp:sp modelId="{F5D23AD2-30EF-48E7-AC43-EB1EF8667547}">
      <dsp:nvSpPr>
        <dsp:cNvPr id="0" name=""/>
        <dsp:cNvSpPr/>
      </dsp:nvSpPr>
      <dsp:spPr>
        <a:xfrm>
          <a:off x="423659" y="1580217"/>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National Pipeline Mapping System</a:t>
          </a:r>
        </a:p>
      </dsp:txBody>
      <dsp:txXfrm>
        <a:off x="423659" y="1580217"/>
        <a:ext cx="2254713" cy="1352828"/>
      </dsp:txXfrm>
    </dsp:sp>
    <dsp:sp modelId="{B08EE356-FB0A-4196-9A2F-D2CF221AE8F9}">
      <dsp:nvSpPr>
        <dsp:cNvPr id="0" name=""/>
        <dsp:cNvSpPr/>
      </dsp:nvSpPr>
      <dsp:spPr>
        <a:xfrm>
          <a:off x="2903844" y="1580217"/>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AADT 2024 Fairfax</a:t>
          </a:r>
        </a:p>
      </dsp:txBody>
      <dsp:txXfrm>
        <a:off x="2903844" y="1580217"/>
        <a:ext cx="2254713" cy="1352828"/>
      </dsp:txXfrm>
    </dsp:sp>
    <dsp:sp modelId="{30B459BC-8429-4D39-A5AC-A50E7B4FF310}">
      <dsp:nvSpPr>
        <dsp:cNvPr id="0" name=""/>
        <dsp:cNvSpPr/>
      </dsp:nvSpPr>
      <dsp:spPr>
        <a:xfrm>
          <a:off x="5384029" y="1580217"/>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Delinquent Property Taxes (Norfolk)</a:t>
          </a:r>
        </a:p>
      </dsp:txBody>
      <dsp:txXfrm>
        <a:off x="5384029" y="1580217"/>
        <a:ext cx="2254713" cy="1352828"/>
      </dsp:txXfrm>
    </dsp:sp>
    <dsp:sp modelId="{33F01983-B868-48CF-AD8E-E6447BF9A495}">
      <dsp:nvSpPr>
        <dsp:cNvPr id="0" name=""/>
        <dsp:cNvSpPr/>
      </dsp:nvSpPr>
      <dsp:spPr>
        <a:xfrm>
          <a:off x="7864213" y="1580217"/>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Police Incident Reports (Norfolk)</a:t>
          </a:r>
        </a:p>
      </dsp:txBody>
      <dsp:txXfrm>
        <a:off x="7864213" y="1580217"/>
        <a:ext cx="2254713" cy="1352828"/>
      </dsp:txXfrm>
    </dsp:sp>
    <dsp:sp modelId="{9DE7A06D-3D98-4003-92EF-E35FBB3AB00F}">
      <dsp:nvSpPr>
        <dsp:cNvPr id="0" name=""/>
        <dsp:cNvSpPr/>
      </dsp:nvSpPr>
      <dsp:spPr>
        <a:xfrm>
          <a:off x="2903844" y="3158516"/>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 VDH EMS Substance Use Response Incident Patients </a:t>
          </a:r>
        </a:p>
      </dsp:txBody>
      <dsp:txXfrm>
        <a:off x="2903844" y="3158516"/>
        <a:ext cx="2254713" cy="1352828"/>
      </dsp:txXfrm>
    </dsp:sp>
    <dsp:sp modelId="{3367E47E-B011-4AF1-BAB6-986F7C9CC4D2}">
      <dsp:nvSpPr>
        <dsp:cNvPr id="0" name=""/>
        <dsp:cNvSpPr/>
      </dsp:nvSpPr>
      <dsp:spPr>
        <a:xfrm>
          <a:off x="5384029" y="3158516"/>
          <a:ext cx="2254713" cy="13528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Roboto" panose="02000000000000000000" pitchFamily="2" charset="0"/>
              <a:ea typeface="Roboto" panose="02000000000000000000" pitchFamily="2" charset="0"/>
              <a:cs typeface="Roboto" panose="02000000000000000000" pitchFamily="2" charset="0"/>
            </a:rPr>
            <a:t>Promethazine hydrochloride</a:t>
          </a:r>
        </a:p>
      </dsp:txBody>
      <dsp:txXfrm>
        <a:off x="5384029" y="3158516"/>
        <a:ext cx="2254713" cy="13528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26445-52D7-4F46-B9A6-FE28E63884BF}">
      <dsp:nvSpPr>
        <dsp:cNvPr id="0" name=""/>
        <dsp:cNvSpPr/>
      </dsp:nvSpPr>
      <dsp:spPr>
        <a:xfrm>
          <a:off x="51" y="26611"/>
          <a:ext cx="4926394" cy="748800"/>
        </a:xfrm>
        <a:prstGeom prst="rect">
          <a:avLst/>
        </a:prstGeom>
        <a:solidFill>
          <a:srgbClr val="075A83"/>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1"/>
              </a:solidFill>
              <a:latin typeface="Calibri"/>
              <a:ea typeface="Calibri"/>
              <a:cs typeface="Calibri"/>
            </a:rPr>
            <a:t>Recent</a:t>
          </a:r>
        </a:p>
      </dsp:txBody>
      <dsp:txXfrm>
        <a:off x="51" y="26611"/>
        <a:ext cx="4926394" cy="748800"/>
      </dsp:txXfrm>
    </dsp:sp>
    <dsp:sp modelId="{A8C96845-89DB-4349-9183-4499F518979D}">
      <dsp:nvSpPr>
        <dsp:cNvPr id="0" name=""/>
        <dsp:cNvSpPr/>
      </dsp:nvSpPr>
      <dsp:spPr>
        <a:xfrm>
          <a:off x="70351" y="802022"/>
          <a:ext cx="4926394" cy="3711240"/>
        </a:xfrm>
        <a:prstGeom prst="rect">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a:solidFill>
                <a:srgbClr val="444444"/>
              </a:solidFill>
              <a:latin typeface="Calibri"/>
              <a:ea typeface="Calibri"/>
              <a:cs typeface="Calibri"/>
            </a:rPr>
            <a:t>Executive Data Board</a:t>
          </a:r>
        </a:p>
        <a:p>
          <a:pPr marL="228600" lvl="1" indent="-228600" algn="l" defTabSz="1155700">
            <a:lnSpc>
              <a:spcPct val="90000"/>
            </a:lnSpc>
            <a:spcBef>
              <a:spcPct val="0"/>
            </a:spcBef>
            <a:spcAft>
              <a:spcPct val="15000"/>
            </a:spcAft>
            <a:buChar char="•"/>
          </a:pPr>
          <a:r>
            <a:rPr lang="en-US" sz="2600" kern="1200">
              <a:solidFill>
                <a:srgbClr val="444444"/>
              </a:solidFill>
              <a:latin typeface="Calibri"/>
              <a:ea typeface="Calibri"/>
              <a:cs typeface="Calibri"/>
            </a:rPr>
            <a:t>Lunch and Learns: Data Architecture (Exploring Azure), Accelerating Data Governance with Gen AI, Data Strategy Workshop, Power BI Basics Part 2, Data Steward Training, Updates to the GDCDPA Act, Data Governance for Localities</a:t>
          </a:r>
        </a:p>
      </dsp:txBody>
      <dsp:txXfrm>
        <a:off x="70351" y="802022"/>
        <a:ext cx="4926394" cy="3711240"/>
      </dsp:txXfrm>
    </dsp:sp>
    <dsp:sp modelId="{EC39470B-055D-48C0-A3BC-99A8588D42E7}">
      <dsp:nvSpPr>
        <dsp:cNvPr id="0" name=""/>
        <dsp:cNvSpPr/>
      </dsp:nvSpPr>
      <dsp:spPr>
        <a:xfrm>
          <a:off x="5616141" y="26611"/>
          <a:ext cx="4926394" cy="748800"/>
        </a:xfrm>
        <a:prstGeom prst="rect">
          <a:avLst/>
        </a:prstGeom>
        <a:solidFill>
          <a:srgbClr val="075A83"/>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bg1"/>
              </a:solidFill>
              <a:latin typeface="Calibri"/>
              <a:ea typeface="Calibri"/>
              <a:cs typeface="Calibri"/>
            </a:rPr>
            <a:t>Upcoming</a:t>
          </a:r>
        </a:p>
      </dsp:txBody>
      <dsp:txXfrm>
        <a:off x="5616141" y="26611"/>
        <a:ext cx="4926394" cy="748800"/>
      </dsp:txXfrm>
    </dsp:sp>
    <dsp:sp modelId="{A4D6149D-E6F0-4453-95D7-178F0BA7A90A}">
      <dsp:nvSpPr>
        <dsp:cNvPr id="0" name=""/>
        <dsp:cNvSpPr/>
      </dsp:nvSpPr>
      <dsp:spPr>
        <a:xfrm>
          <a:off x="5590573" y="776227"/>
          <a:ext cx="4926394" cy="3711240"/>
        </a:xfrm>
        <a:prstGeom prst="rect">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a:solidFill>
                <a:srgbClr val="444444"/>
              </a:solidFill>
              <a:latin typeface="Calibri"/>
              <a:ea typeface="Calibri"/>
              <a:cs typeface="Calibri"/>
            </a:rPr>
            <a:t>Virginia Datathon</a:t>
          </a:r>
        </a:p>
        <a:p>
          <a:pPr marL="228600" lvl="1" indent="-228600" algn="l" defTabSz="1155700">
            <a:lnSpc>
              <a:spcPct val="90000"/>
            </a:lnSpc>
            <a:spcBef>
              <a:spcPct val="0"/>
            </a:spcBef>
            <a:spcAft>
              <a:spcPct val="15000"/>
            </a:spcAft>
            <a:buChar char="•"/>
          </a:pPr>
          <a:r>
            <a:rPr lang="en-US" sz="2600" kern="1200">
              <a:solidFill>
                <a:srgbClr val="444444"/>
              </a:solidFill>
              <a:latin typeface="Calibri"/>
              <a:ea typeface="Calibri"/>
              <a:cs typeface="Calibri"/>
            </a:rPr>
            <a:t>Upcoming Lunch and Learns: Data Risks and Issues, Virginia Open Data Portal Workshop</a:t>
          </a:r>
        </a:p>
        <a:p>
          <a:pPr marL="228600" lvl="1" indent="-228600" algn="l" defTabSz="1155700">
            <a:lnSpc>
              <a:spcPct val="90000"/>
            </a:lnSpc>
            <a:spcBef>
              <a:spcPct val="0"/>
            </a:spcBef>
            <a:spcAft>
              <a:spcPct val="15000"/>
            </a:spcAft>
            <a:buChar char="•"/>
          </a:pPr>
          <a:r>
            <a:rPr lang="en-US" sz="2600" kern="1200">
              <a:solidFill>
                <a:srgbClr val="444444"/>
              </a:solidFill>
              <a:latin typeface="Calibri"/>
              <a:ea typeface="Calibri"/>
              <a:cs typeface="Calibri"/>
            </a:rPr>
            <a:t>Data Stewards Group: August 12</a:t>
          </a:r>
        </a:p>
        <a:p>
          <a:pPr marL="228600" lvl="1" indent="-228600" algn="l" defTabSz="1155700">
            <a:lnSpc>
              <a:spcPct val="90000"/>
            </a:lnSpc>
            <a:spcBef>
              <a:spcPct val="0"/>
            </a:spcBef>
            <a:spcAft>
              <a:spcPct val="15000"/>
            </a:spcAft>
            <a:buChar char="•"/>
          </a:pPr>
          <a:r>
            <a:rPr lang="en-US" sz="2600" kern="1200">
              <a:solidFill>
                <a:srgbClr val="444444"/>
              </a:solidFill>
              <a:latin typeface="Calibri"/>
              <a:ea typeface="Calibri"/>
              <a:cs typeface="Calibri"/>
            </a:rPr>
            <a:t>Executive Data Board: Oct 14th</a:t>
          </a:r>
        </a:p>
        <a:p>
          <a:pPr marL="228600" lvl="1" indent="-228600" algn="l" defTabSz="1155700">
            <a:lnSpc>
              <a:spcPct val="90000"/>
            </a:lnSpc>
            <a:spcBef>
              <a:spcPct val="0"/>
            </a:spcBef>
            <a:spcAft>
              <a:spcPct val="15000"/>
            </a:spcAft>
            <a:buChar char="•"/>
          </a:pPr>
          <a:r>
            <a:rPr lang="en-US" sz="2600" kern="1200">
              <a:solidFill>
                <a:srgbClr val="444444"/>
              </a:solidFill>
              <a:latin typeface="Calibri"/>
              <a:ea typeface="Calibri"/>
              <a:cs typeface="Calibri"/>
            </a:rPr>
            <a:t>Data Governance Council: Nov 5th</a:t>
          </a:r>
          <a:endParaRPr lang="en-US" sz="2600" kern="1200"/>
        </a:p>
      </dsp:txBody>
      <dsp:txXfrm>
        <a:off x="5590573" y="776227"/>
        <a:ext cx="4926394" cy="371124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379901-D372-BA5B-EEBF-F09CCAC231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9871DE8-FCED-3B5B-633D-EA07BF68EB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40780D-562C-45FC-9229-62920B08AF52}" type="datetimeFigureOut">
              <a:rPr lang="en-US" smtClean="0"/>
              <a:t>8/10/2026</a:t>
            </a:fld>
            <a:endParaRPr lang="en-US"/>
          </a:p>
        </p:txBody>
      </p:sp>
      <p:sp>
        <p:nvSpPr>
          <p:cNvPr id="4" name="Footer Placeholder 3">
            <a:extLst>
              <a:ext uri="{FF2B5EF4-FFF2-40B4-BE49-F238E27FC236}">
                <a16:creationId xmlns:a16="http://schemas.microsoft.com/office/drawing/2014/main" id="{E7C599B2-EC08-346A-DF72-34FAF182B8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3670F05-4795-C11D-71B6-0085AECD5A7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0513CE-F47A-4C1F-B276-9F71983A38A3}" type="slidenum">
              <a:rPr lang="en-US" smtClean="0"/>
              <a:t>‹#›</a:t>
            </a:fld>
            <a:endParaRPr lang="en-US"/>
          </a:p>
        </p:txBody>
      </p:sp>
    </p:spTree>
    <p:extLst>
      <p:ext uri="{BB962C8B-B14F-4D97-AF65-F5344CB8AC3E}">
        <p14:creationId xmlns:p14="http://schemas.microsoft.com/office/powerpoint/2010/main" val="14901225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F54427-FC89-43C8-9A72-DE324D4E07D8}"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07426C-FBA2-42D7-89D3-DA416394E741}" type="slidenum">
              <a:rPr lang="en-US" smtClean="0"/>
              <a:t>‹#›</a:t>
            </a:fld>
            <a:endParaRPr lang="en-US"/>
          </a:p>
        </p:txBody>
      </p:sp>
    </p:spTree>
    <p:extLst>
      <p:ext uri="{BB962C8B-B14F-4D97-AF65-F5344CB8AC3E}">
        <p14:creationId xmlns:p14="http://schemas.microsoft.com/office/powerpoint/2010/main" val="4137117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07426C-FBA2-42D7-89D3-DA416394E741}" type="slidenum">
              <a:rPr lang="en-US" smtClean="0"/>
              <a:t>1</a:t>
            </a:fld>
            <a:endParaRPr lang="en-US"/>
          </a:p>
        </p:txBody>
      </p:sp>
    </p:spTree>
    <p:extLst>
      <p:ext uri="{BB962C8B-B14F-4D97-AF65-F5344CB8AC3E}">
        <p14:creationId xmlns:p14="http://schemas.microsoft.com/office/powerpoint/2010/main" val="124759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TALKING POINTS FOR COUNCIL:
This slide describes what's in the Virginia Jurisdiction Reference Data Model — now published in the IDMC Data Marketplace by ODGA.
What problem does it solve? Every agency maintains its own list of Virginia counties and cities — different formats, different codes, different regional groupings. This model is a single authoritative source that any agency can reference instead of maintaining their own.
FOUR SECTIONS:
1. JURISDICTION RECORDS (323 total): Every county, city, town, and census-designated place in Virginia. Each has its official legal name and a unique federal FIPS code — think of it like a Social Security number for each jurisdiction.
2. POPULATION &amp; SOCIOECONOMICS (10+ indicators): Population from three sources (Census, ACS estimates, Weldon Cooper projections), plus income, broadband access, and the Social Vulnerability Index. Agencies doing grant applications or resource planning can pull from this directly.
3. REGIONAL FRAMEWORK ALIGNMENTS (9 frameworks): The hardest thing for agencies to maintain on their own. Each jurisdiction is already mapped to planning districts, health districts, legislative districts, transportation districts, emergency management regions, workforce areas, and school divisions — so cross-agency reporting and aggregation is straightforward.
4. ZIP CODE CROSSWALK (900 records): Maps ZIP codes to jurisdictions, accounting for ZIPs that cross county lines — a common data quality problem in agency systems that collect addresses.
All of this is available now in the Marketplace, with quarterly updates maintained by ODGA.</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Vote on next 3</a:t>
            </a:r>
          </a:p>
        </p:txBody>
      </p:sp>
      <p:sp>
        <p:nvSpPr>
          <p:cNvPr id="4" name="Slide Number Placeholder 3"/>
          <p:cNvSpPr>
            <a:spLocks noGrp="1"/>
          </p:cNvSpPr>
          <p:nvPr>
            <p:ph type="sldNum" sz="quarter" idx="5"/>
          </p:nvPr>
        </p:nvSpPr>
        <p:spPr/>
        <p:txBody>
          <a:bodyPr/>
          <a:lstStyle/>
          <a:p>
            <a:fld id="{0C07426C-FBA2-42D7-89D3-DA416394E741}" type="slidenum">
              <a:rPr lang="en-US" smtClean="0"/>
              <a:t>23</a:t>
            </a:fld>
            <a:endParaRPr lang="en-US"/>
          </a:p>
        </p:txBody>
      </p:sp>
    </p:spTree>
    <p:extLst>
      <p:ext uri="{BB962C8B-B14F-4D97-AF65-F5344CB8AC3E}">
        <p14:creationId xmlns:p14="http://schemas.microsoft.com/office/powerpoint/2010/main" val="980517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TALKING POINTS:
The Data Marketplace goes beyond hosting ODGA's reference data — it's a full platform for inter-agency data sharing.
Three core capabilities:
• CONNECT: Agencies register and link their data assets to the Marketplace catalog. The data stays in the source system — the Marketplace just provides the catalog entry and delivery pipeline.
• APPROVE: When a consumer requests access, the system routes the request through a configurable approval workflow. This can be fully automated (e.g., approved for any state agency) or require manual review by the data owner.
• DELIVER: Once approved, IDMC can push the data via sFTP on a schedule or on-demand, or expose it through an API for real-time consumption. No custom integration work required from the supplier.
Benefits to emphasize:
• For suppliers: eliminates the ad hoc 'can you send me that file?' requests. Everything goes through the Marketplace with full audit trail.
• For consumers: no more chasing down data owners. Self-service discovery and a defined request process with consistent delivery.</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GDCDPA is Virginia's foundational personal information privacy law for government agencies. It has been in place for nearly 50 years and sets the baseline rules for how agencies handle personal data. Unlike the VCDPA which governs private sector, the GDCDPA governs the government side.</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N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1574657" y="2208599"/>
            <a:ext cx="9042679" cy="1401205"/>
          </a:xfrm>
          <a:prstGeom prst="rect">
            <a:avLst/>
          </a:prstGeom>
        </p:spPr>
        <p:txBody>
          <a:bodyPr anchor="b">
            <a:noAutofit/>
          </a:bodyPr>
          <a:lstStyle>
            <a:lvl1pPr algn="ctr">
              <a:defRPr sz="4400">
                <a:solidFill>
                  <a:schemeClr val="tx1"/>
                </a:solidFill>
              </a:defRPr>
            </a:lvl1pPr>
          </a:lstStyle>
          <a:p>
            <a:r>
              <a:rPr lang="en-US"/>
              <a:t>Click to edit title (Montserrat Bold 44)</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2842113" y="3609804"/>
            <a:ext cx="6507775" cy="970847"/>
          </a:xfrm>
          <a:effectLst/>
        </p:spPr>
        <p:txBody>
          <a:bodyPr>
            <a:normAutofit/>
          </a:bodyPr>
          <a:lstStyle>
            <a:lvl1pPr marL="0" indent="0" algn="ctr">
              <a:buNone/>
              <a:defRPr sz="32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749873" y="910704"/>
            <a:ext cx="4692249" cy="1137489"/>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2842111" y="4649401"/>
            <a:ext cx="6507777" cy="485424"/>
          </a:xfrm>
          <a:effectLst/>
        </p:spPr>
        <p:txBody>
          <a:bodyPr>
            <a:noAutofit/>
          </a:bodyPr>
          <a:lstStyle>
            <a:lvl1pPr marL="0" indent="0" algn="ctr">
              <a:buNone/>
              <a:defRPr sz="2400" b="0"/>
            </a:lvl1pPr>
          </a:lstStyle>
          <a:p>
            <a:pPr lvl="0"/>
            <a:r>
              <a:rPr lang="en-US"/>
              <a:t>Name (Roboto regular 24pt)</a:t>
            </a:r>
          </a:p>
        </p:txBody>
      </p:sp>
      <p:sp>
        <p:nvSpPr>
          <p:cNvPr id="18" name="Text Placeholder 11">
            <a:extLst>
              <a:ext uri="{FF2B5EF4-FFF2-40B4-BE49-F238E27FC236}">
                <a16:creationId xmlns:a16="http://schemas.microsoft.com/office/drawing/2014/main" id="{7090D4FA-8FF1-DC8A-CF2A-17ED93EE9FFA}"/>
              </a:ext>
            </a:extLst>
          </p:cNvPr>
          <p:cNvSpPr>
            <a:spLocks noGrp="1"/>
          </p:cNvSpPr>
          <p:nvPr>
            <p:ph type="body" sz="quarter" idx="16" hasCustomPrompt="1"/>
          </p:nvPr>
        </p:nvSpPr>
        <p:spPr>
          <a:xfrm>
            <a:off x="2842111" y="5203575"/>
            <a:ext cx="6507777" cy="485424"/>
          </a:xfrm>
          <a:effectLst/>
        </p:spPr>
        <p:txBody>
          <a:bodyPr>
            <a:normAutofit/>
          </a:bodyPr>
          <a:lstStyle>
            <a:lvl1pPr marL="0" indent="0" algn="ctr">
              <a:buNone/>
              <a:defRPr sz="2400" b="1">
                <a:solidFill>
                  <a:schemeClr val="accent1"/>
                </a:solidFill>
              </a:defRPr>
            </a:lvl1pPr>
          </a:lstStyle>
          <a:p>
            <a:pPr lvl="0"/>
            <a:r>
              <a:rPr lang="en-US"/>
              <a:t>Date (Roboto bold 24pt)</a:t>
            </a:r>
          </a:p>
        </p:txBody>
      </p:sp>
      <p:pic>
        <p:nvPicPr>
          <p:cNvPr id="15" name="Picture 14" descr="Background pattern&#10;&#10;AI-generated content may be incorrect.">
            <a:extLst>
              <a:ext uri="{FF2B5EF4-FFF2-40B4-BE49-F238E27FC236}">
                <a16:creationId xmlns:a16="http://schemas.microsoft.com/office/drawing/2014/main" id="{EB9A69C5-54E8-D821-8E38-F5A3EF028D67}"/>
              </a:ext>
            </a:extLst>
          </p:cNvPr>
          <p:cNvPicPr>
            <a:picLocks noGrp="1" noRot="1" noChangeAspect="1" noMove="1" noResize="1" noEditPoints="1" noAdjustHandles="1" noChangeArrowheads="1" noChangeShapeType="1" noCrop="1"/>
          </p:cNvPicPr>
          <p:nvPr userDrawn="1"/>
        </p:nvPicPr>
        <p:blipFill>
          <a:blip r:embed="rId3">
            <a:alphaModFix amt="25000"/>
            <a:extLst>
              <a:ext uri="{28A0092B-C50C-407E-A947-70E740481C1C}">
                <a14:useLocalDpi xmlns:a14="http://schemas.microsoft.com/office/drawing/2010/main" val="0"/>
              </a:ext>
            </a:extLst>
          </a:blip>
          <a:stretch>
            <a:fillRect/>
          </a:stretch>
        </p:blipFill>
        <p:spPr>
          <a:xfrm rot="16200000">
            <a:off x="8502078" y="2887779"/>
            <a:ext cx="3269340" cy="3365188"/>
          </a:xfrm>
          <a:prstGeom prst="rect">
            <a:avLst/>
          </a:prstGeom>
        </p:spPr>
      </p:pic>
    </p:spTree>
    <p:extLst>
      <p:ext uri="{BB962C8B-B14F-4D97-AF65-F5344CB8AC3E}">
        <p14:creationId xmlns:p14="http://schemas.microsoft.com/office/powerpoint/2010/main" val="2789489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199" y="4680283"/>
            <a:ext cx="10515599" cy="1287379"/>
          </a:xfrm>
        </p:spPr>
        <p:txBody>
          <a:bodyPr/>
          <a:lstStyle>
            <a:lvl1pPr marL="0" indent="0">
              <a:buClr>
                <a:schemeClr val="accent1"/>
              </a:buClr>
              <a:buNone/>
              <a:defRPr/>
            </a:lvl1pPr>
            <a:lvl2pPr marL="4572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5" name="Table Placeholder 4">
            <a:extLst>
              <a:ext uri="{FF2B5EF4-FFF2-40B4-BE49-F238E27FC236}">
                <a16:creationId xmlns:a16="http://schemas.microsoft.com/office/drawing/2014/main" id="{CA0FAF0A-136D-C5B7-1F24-7F06DFD29C5D}"/>
              </a:ext>
            </a:extLst>
          </p:cNvPr>
          <p:cNvSpPr>
            <a:spLocks noGrp="1"/>
          </p:cNvSpPr>
          <p:nvPr>
            <p:ph type="tbl" sz="quarter" idx="10" hasCustomPrompt="1"/>
          </p:nvPr>
        </p:nvSpPr>
        <p:spPr>
          <a:xfrm>
            <a:off x="838199" y="1306853"/>
            <a:ext cx="10515600" cy="327259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A8D01D4B-7552-8C25-DD4A-A9FD06F58B67}"/>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E11397B3-8471-8CA2-8EFF-99617839D7A3}"/>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415773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200" y="1371600"/>
            <a:ext cx="4912895" cy="4591817"/>
          </a:xfrm>
        </p:spPr>
        <p:txBody>
          <a:bodyPr/>
          <a:lstStyle>
            <a:lvl1pPr marL="0" indent="0">
              <a:buClr>
                <a:schemeClr val="accent1"/>
              </a:buClr>
              <a:buNone/>
              <a:defRPr/>
            </a:lvl1pPr>
            <a:lvl2pPr marL="4572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6095999" y="1371599"/>
            <a:ext cx="5382127" cy="4591818"/>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7D91C205-C20A-9409-CA4E-FAF2E58D7D0E}"/>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0E39CBB-761C-8953-73A0-E31F8F38A989}"/>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189607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dd Vide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2" name="Media Placeholder 2">
            <a:extLst>
              <a:ext uri="{FF2B5EF4-FFF2-40B4-BE49-F238E27FC236}">
                <a16:creationId xmlns:a16="http://schemas.microsoft.com/office/drawing/2014/main" id="{BB7F313C-35EB-9051-9D25-8AC26D50D6F7}"/>
              </a:ext>
            </a:extLst>
          </p:cNvPr>
          <p:cNvSpPr>
            <a:spLocks noGrp="1"/>
          </p:cNvSpPr>
          <p:nvPr>
            <p:ph type="media" sz="quarter" idx="13" hasCustomPrompt="1"/>
          </p:nvPr>
        </p:nvSpPr>
        <p:spPr>
          <a:xfrm>
            <a:off x="838200" y="1335503"/>
            <a:ext cx="10515600" cy="4511844"/>
          </a:xfrm>
        </p:spPr>
        <p:txBody>
          <a:bodyPr/>
          <a:lstStyle>
            <a:lvl1pPr>
              <a:defRPr/>
            </a:lvl1pPr>
          </a:lstStyle>
          <a:p>
            <a:r>
              <a:rPr lang="en-US"/>
              <a:t>Click to add video</a:t>
            </a:r>
          </a:p>
        </p:txBody>
      </p:sp>
      <p:sp>
        <p:nvSpPr>
          <p:cNvPr id="3" name="Title 1">
            <a:extLst>
              <a:ext uri="{FF2B5EF4-FFF2-40B4-BE49-F238E27FC236}">
                <a16:creationId xmlns:a16="http://schemas.microsoft.com/office/drawing/2014/main" id="{1BC21F0B-06EE-FC71-E0FD-012C7AE1A6A2}"/>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4" name="Slide Number Placeholder 3">
            <a:extLst>
              <a:ext uri="{FF2B5EF4-FFF2-40B4-BE49-F238E27FC236}">
                <a16:creationId xmlns:a16="http://schemas.microsoft.com/office/drawing/2014/main" id="{7B7925A5-1D0E-4E6C-2503-AA2D8E184E6C}"/>
              </a:ext>
            </a:extLst>
          </p:cNvPr>
          <p:cNvSpPr>
            <a:spLocks noGrp="1"/>
          </p:cNvSpPr>
          <p:nvPr>
            <p:ph type="sldNum" sz="quarter" idx="14"/>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344324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me/Process">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10" name="SmartArt Placeholder 9">
            <a:extLst>
              <a:ext uri="{FF2B5EF4-FFF2-40B4-BE49-F238E27FC236}">
                <a16:creationId xmlns:a16="http://schemas.microsoft.com/office/drawing/2014/main" id="{F44A5AA9-B798-6883-7464-462CC4DFD89B}"/>
              </a:ext>
            </a:extLst>
          </p:cNvPr>
          <p:cNvSpPr>
            <a:spLocks noGrp="1"/>
          </p:cNvSpPr>
          <p:nvPr>
            <p:ph type="dgm" sz="quarter" idx="10" hasCustomPrompt="1"/>
          </p:nvPr>
        </p:nvSpPr>
        <p:spPr>
          <a:xfrm>
            <a:off x="838200" y="1335005"/>
            <a:ext cx="10515600" cy="4548438"/>
          </a:xfrm>
        </p:spPr>
        <p:txBody>
          <a:bodyPr/>
          <a:lstStyle>
            <a:lvl1pPr>
              <a:defRPr/>
            </a:lvl1pPr>
          </a:lstStyle>
          <a:p>
            <a:r>
              <a:rPr lang="en-US"/>
              <a:t>Click to use Smart Art Graphic such as timelines or processes </a:t>
            </a:r>
          </a:p>
        </p:txBody>
      </p:sp>
      <p:sp>
        <p:nvSpPr>
          <p:cNvPr id="2" name="Title 1">
            <a:extLst>
              <a:ext uri="{FF2B5EF4-FFF2-40B4-BE49-F238E27FC236}">
                <a16:creationId xmlns:a16="http://schemas.microsoft.com/office/drawing/2014/main" id="{F31CB89D-40D6-F175-982A-5480CA94173A}"/>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7F107707-DF77-645E-C596-BBA668B74741}"/>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873883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12192000"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378467">
            <a:off x="328948" y="259737"/>
            <a:ext cx="9855214" cy="6531034"/>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3309760" y="2368942"/>
            <a:ext cx="5572481" cy="1325563"/>
          </a:xfrm>
          <a:prstGeom prst="rect">
            <a:avLst/>
          </a:prstGeom>
          <a:noFill/>
        </p:spPr>
        <p:txBody>
          <a:bodyPr>
            <a:noAutofit/>
          </a:bodyPr>
          <a:lstStyle>
            <a:lvl1pPr>
              <a:defRPr sz="72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Tree>
    <p:extLst>
      <p:ext uri="{BB962C8B-B14F-4D97-AF65-F5344CB8AC3E}">
        <p14:creationId xmlns:p14="http://schemas.microsoft.com/office/powerpoint/2010/main" val="234812646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Speaker Info">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12192000"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11348211">
            <a:off x="-146453" y="-496736"/>
            <a:ext cx="9855214" cy="6531034"/>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3299404" y="2378418"/>
            <a:ext cx="5593192" cy="1325563"/>
          </a:xfrm>
          <a:prstGeom prst="rect">
            <a:avLst/>
          </a:prstGeom>
          <a:noFill/>
        </p:spPr>
        <p:txBody>
          <a:bodyPr>
            <a:noAutofit/>
          </a:bodyPr>
          <a:lstStyle>
            <a:lvl1pPr>
              <a:defRPr sz="72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2" name="Subtitle 1">
            <a:extLst>
              <a:ext uri="{FF2B5EF4-FFF2-40B4-BE49-F238E27FC236}">
                <a16:creationId xmlns:a16="http://schemas.microsoft.com/office/drawing/2014/main" id="{9E682EDB-4CDC-344D-E696-F67DF8D3C1BD}"/>
              </a:ext>
            </a:extLst>
          </p:cNvPr>
          <p:cNvSpPr>
            <a:spLocks noGrp="1"/>
          </p:cNvSpPr>
          <p:nvPr>
            <p:ph type="subTitle" idx="1"/>
          </p:nvPr>
        </p:nvSpPr>
        <p:spPr>
          <a:xfrm>
            <a:off x="4819071" y="4407477"/>
            <a:ext cx="4073525" cy="535574"/>
          </a:xfrm>
        </p:spPr>
        <p:txBody>
          <a:bodyPr/>
          <a:lstStyle/>
          <a:p>
            <a:r>
              <a:rPr lang="en-US"/>
              <a:t>Click to edit Master subtitle style</a:t>
            </a:r>
          </a:p>
        </p:txBody>
      </p:sp>
      <p:sp>
        <p:nvSpPr>
          <p:cNvPr id="4" name="Picture Placeholder 2">
            <a:extLst>
              <a:ext uri="{FF2B5EF4-FFF2-40B4-BE49-F238E27FC236}">
                <a16:creationId xmlns:a16="http://schemas.microsoft.com/office/drawing/2014/main" id="{E36917EB-E22D-A691-9AD1-B3FF19D57581}"/>
              </a:ext>
            </a:extLst>
          </p:cNvPr>
          <p:cNvSpPr>
            <a:spLocks noGrp="1"/>
          </p:cNvSpPr>
          <p:nvPr>
            <p:ph type="pic" sz="quarter" idx="10"/>
          </p:nvPr>
        </p:nvSpPr>
        <p:spPr>
          <a:xfrm>
            <a:off x="3299404" y="4407477"/>
            <a:ext cx="1357203" cy="1356046"/>
          </a:xfrm>
        </p:spPr>
        <p:txBody>
          <a:bodyPr/>
          <a:lstStyle/>
          <a:p>
            <a:r>
              <a:rPr lang="en-US"/>
              <a:t>Click icon to add picture</a:t>
            </a:r>
          </a:p>
        </p:txBody>
      </p:sp>
      <p:sp>
        <p:nvSpPr>
          <p:cNvPr id="6" name="Text Placeholder 3">
            <a:extLst>
              <a:ext uri="{FF2B5EF4-FFF2-40B4-BE49-F238E27FC236}">
                <a16:creationId xmlns:a16="http://schemas.microsoft.com/office/drawing/2014/main" id="{A99A5264-03C7-605B-A263-99085535C679}"/>
              </a:ext>
            </a:extLst>
          </p:cNvPr>
          <p:cNvSpPr>
            <a:spLocks noGrp="1"/>
          </p:cNvSpPr>
          <p:nvPr>
            <p:ph type="body" sz="quarter" idx="11"/>
          </p:nvPr>
        </p:nvSpPr>
        <p:spPr>
          <a:xfrm>
            <a:off x="4819071" y="4985648"/>
            <a:ext cx="4073525" cy="777875"/>
          </a:xfrm>
        </p:spPr>
        <p:txBody>
          <a:bodyPr/>
          <a:lstStyle/>
          <a:p>
            <a:pPr lvl="0"/>
            <a:r>
              <a:rPr lang="en-US"/>
              <a:t>Click to edit Master text styles</a:t>
            </a:r>
          </a:p>
        </p:txBody>
      </p:sp>
    </p:spTree>
    <p:extLst>
      <p:ext uri="{BB962C8B-B14F-4D97-AF65-F5344CB8AC3E}">
        <p14:creationId xmlns:p14="http://schemas.microsoft.com/office/powerpoint/2010/main" val="3453782757"/>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E0D9B-ADAE-66C2-73D9-9071E8C491B2}"/>
              </a:ext>
            </a:extLst>
          </p:cNvPr>
          <p:cNvSpPr>
            <a:spLocks noGrp="1"/>
          </p:cNvSpPr>
          <p:nvPr>
            <p:ph type="title"/>
          </p:nvPr>
        </p:nvSpPr>
        <p:spPr>
          <a:xfrm>
            <a:off x="277482" y="228599"/>
            <a:ext cx="10515601" cy="109986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C391C-DACB-9A0A-0A9C-C2A9BEF0CE91}"/>
              </a:ext>
            </a:extLst>
          </p:cNvPr>
          <p:cNvSpPr>
            <a:spLocks noGrp="1"/>
          </p:cNvSpPr>
          <p:nvPr>
            <p:ph idx="1"/>
          </p:nvPr>
        </p:nvSpPr>
        <p:spPr>
          <a:xfrm>
            <a:off x="277482" y="1447800"/>
            <a:ext cx="10542917" cy="4513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DEB8AC-0464-DAA9-E81A-E033F474866A}"/>
              </a:ext>
            </a:extLst>
          </p:cNvPr>
          <p:cNvSpPr>
            <a:spLocks noGrp="1"/>
          </p:cNvSpPr>
          <p:nvPr>
            <p:ph type="dt" sz="half" idx="10"/>
          </p:nvPr>
        </p:nvSpPr>
        <p:spPr/>
        <p:txBody>
          <a:bodyPr/>
          <a:lstStyle/>
          <a:p>
            <a:fld id="{8915341D-BFDF-466B-B45A-4B3697D917E0}" type="datetime1">
              <a:rPr lang="en-US" smtClean="0"/>
              <a:t>8/10/2026</a:t>
            </a:fld>
            <a:endParaRPr lang="en-US"/>
          </a:p>
        </p:txBody>
      </p:sp>
      <p:sp>
        <p:nvSpPr>
          <p:cNvPr id="5" name="Footer Placeholder 4">
            <a:extLst>
              <a:ext uri="{FF2B5EF4-FFF2-40B4-BE49-F238E27FC236}">
                <a16:creationId xmlns:a16="http://schemas.microsoft.com/office/drawing/2014/main" id="{827A56DB-7ED9-8932-AF4E-52C4A15A49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5A1D9A-7B1D-3D72-7E9C-AC116AD44AA7}"/>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2118482800"/>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EB6E-366E-F933-127C-F322D39E97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7B3949-75B1-0586-397B-D77EC0C4EC02}"/>
              </a:ext>
            </a:extLst>
          </p:cNvPr>
          <p:cNvSpPr>
            <a:spLocks noGrp="1"/>
          </p:cNvSpPr>
          <p:nvPr>
            <p:ph idx="1"/>
          </p:nvPr>
        </p:nvSpPr>
        <p:spPr>
          <a:xfrm>
            <a:off x="5183188" y="987425"/>
            <a:ext cx="56372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9DE2FA-D6C7-89E1-66FF-75F87C3F63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1D172F-36D6-7E6A-DC40-E7F4B9EFEEDF}"/>
              </a:ext>
            </a:extLst>
          </p:cNvPr>
          <p:cNvSpPr>
            <a:spLocks noGrp="1"/>
          </p:cNvSpPr>
          <p:nvPr>
            <p:ph type="dt" sz="half" idx="10"/>
          </p:nvPr>
        </p:nvSpPr>
        <p:spPr/>
        <p:txBody>
          <a:bodyPr/>
          <a:lstStyle/>
          <a:p>
            <a:fld id="{7D5E8537-5AE4-4827-89A4-6FA3766152CD}" type="datetime1">
              <a:rPr lang="en-US" smtClean="0"/>
              <a:t>8/10/2026</a:t>
            </a:fld>
            <a:endParaRPr lang="en-US"/>
          </a:p>
        </p:txBody>
      </p:sp>
      <p:sp>
        <p:nvSpPr>
          <p:cNvPr id="6" name="Footer Placeholder 5">
            <a:extLst>
              <a:ext uri="{FF2B5EF4-FFF2-40B4-BE49-F238E27FC236}">
                <a16:creationId xmlns:a16="http://schemas.microsoft.com/office/drawing/2014/main" id="{1AE0830B-D1B1-83EB-4F3B-EB1A0C720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40630-B841-57D5-38AD-4553E2B97D3C}"/>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25189071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430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N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1574658" y="2208600"/>
            <a:ext cx="9042679" cy="1401205"/>
          </a:xfrm>
          <a:prstGeom prst="rect">
            <a:avLst/>
          </a:prstGeom>
        </p:spPr>
        <p:txBody>
          <a:bodyPr anchor="b">
            <a:noAutofit/>
          </a:bodyPr>
          <a:lstStyle>
            <a:lvl1pPr algn="ctr">
              <a:defRPr sz="4400">
                <a:solidFill>
                  <a:schemeClr val="tx1"/>
                </a:solidFill>
              </a:defRPr>
            </a:lvl1pPr>
          </a:lstStyle>
          <a:p>
            <a:r>
              <a:rPr lang="en-US"/>
              <a:t>Click to edit title (Montserrat Bold 44)</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2842114" y="3609806"/>
            <a:ext cx="6507775" cy="970847"/>
          </a:xfrm>
          <a:effectLst/>
        </p:spPr>
        <p:txBody>
          <a:bodyPr>
            <a:normAutofit/>
          </a:bodyPr>
          <a:lstStyle>
            <a:lvl1pPr marL="0" indent="0" algn="ctr">
              <a:buNone/>
              <a:defRPr sz="32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749874" y="910705"/>
            <a:ext cx="4692249" cy="1137489"/>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2842113" y="4649401"/>
            <a:ext cx="6507777" cy="485424"/>
          </a:xfrm>
          <a:effectLst/>
        </p:spPr>
        <p:txBody>
          <a:bodyPr>
            <a:noAutofit/>
          </a:bodyPr>
          <a:lstStyle>
            <a:lvl1pPr marL="0" indent="0" algn="ctr">
              <a:buNone/>
              <a:defRPr sz="2400" b="0"/>
            </a:lvl1pPr>
          </a:lstStyle>
          <a:p>
            <a:pPr lvl="0"/>
            <a:r>
              <a:rPr lang="en-US"/>
              <a:t>Name (Roboto regular 24pt)</a:t>
            </a:r>
          </a:p>
        </p:txBody>
      </p:sp>
      <p:sp>
        <p:nvSpPr>
          <p:cNvPr id="18" name="Text Placeholder 11">
            <a:extLst>
              <a:ext uri="{FF2B5EF4-FFF2-40B4-BE49-F238E27FC236}">
                <a16:creationId xmlns:a16="http://schemas.microsoft.com/office/drawing/2014/main" id="{7090D4FA-8FF1-DC8A-CF2A-17ED93EE9FFA}"/>
              </a:ext>
            </a:extLst>
          </p:cNvPr>
          <p:cNvSpPr>
            <a:spLocks noGrp="1"/>
          </p:cNvSpPr>
          <p:nvPr>
            <p:ph type="body" sz="quarter" idx="16" hasCustomPrompt="1"/>
          </p:nvPr>
        </p:nvSpPr>
        <p:spPr>
          <a:xfrm>
            <a:off x="2842113" y="5203575"/>
            <a:ext cx="6507777" cy="485424"/>
          </a:xfrm>
          <a:effectLst/>
        </p:spPr>
        <p:txBody>
          <a:bodyPr>
            <a:normAutofit/>
          </a:bodyPr>
          <a:lstStyle>
            <a:lvl1pPr marL="0" indent="0" algn="ctr">
              <a:buNone/>
              <a:defRPr sz="2400" b="1">
                <a:solidFill>
                  <a:schemeClr val="accent1"/>
                </a:solidFill>
              </a:defRPr>
            </a:lvl1pPr>
          </a:lstStyle>
          <a:p>
            <a:pPr lvl="0"/>
            <a:r>
              <a:rPr lang="en-US"/>
              <a:t>Date (Roboto bold 24pt)</a:t>
            </a:r>
          </a:p>
        </p:txBody>
      </p:sp>
      <p:pic>
        <p:nvPicPr>
          <p:cNvPr id="15" name="Picture 14" descr="Background pattern&#10;&#10;AI-generated content may be incorrect.">
            <a:extLst>
              <a:ext uri="{FF2B5EF4-FFF2-40B4-BE49-F238E27FC236}">
                <a16:creationId xmlns:a16="http://schemas.microsoft.com/office/drawing/2014/main" id="{EB9A69C5-54E8-D821-8E38-F5A3EF028D67}"/>
              </a:ext>
            </a:extLst>
          </p:cNvPr>
          <p:cNvPicPr>
            <a:picLocks noGrp="1" noRot="1" noChangeAspect="1" noMove="1" noResize="1" noEditPoints="1" noAdjustHandles="1" noChangeArrowheads="1" noChangeShapeType="1" noCrop="1"/>
          </p:cNvPicPr>
          <p:nvPr userDrawn="1"/>
        </p:nvPicPr>
        <p:blipFill>
          <a:blip r:embed="rId3">
            <a:alphaModFix amt="25000"/>
            <a:extLst>
              <a:ext uri="{28A0092B-C50C-407E-A947-70E740481C1C}">
                <a14:useLocalDpi xmlns:a14="http://schemas.microsoft.com/office/drawing/2010/main" val="0"/>
              </a:ext>
            </a:extLst>
          </a:blip>
          <a:stretch>
            <a:fillRect/>
          </a:stretch>
        </p:blipFill>
        <p:spPr>
          <a:xfrm rot="16200000">
            <a:off x="8502079" y="2887779"/>
            <a:ext cx="3269340" cy="3365188"/>
          </a:xfrm>
          <a:prstGeom prst="rect">
            <a:avLst/>
          </a:prstGeom>
        </p:spPr>
      </p:pic>
    </p:spTree>
    <p:extLst>
      <p:ext uri="{BB962C8B-B14F-4D97-AF65-F5344CB8AC3E}">
        <p14:creationId xmlns:p14="http://schemas.microsoft.com/office/powerpoint/2010/main" val="3912610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5155840" y="2077375"/>
            <a:ext cx="6507776" cy="1445719"/>
          </a:xfrm>
          <a:prstGeom prst="rect">
            <a:avLst/>
          </a:prstGeom>
        </p:spPr>
        <p:txBody>
          <a:bodyPr anchor="b">
            <a:normAutofit/>
          </a:bodyPr>
          <a:lstStyle>
            <a:lvl1pPr>
              <a:defRPr sz="4400">
                <a:solidFill>
                  <a:schemeClr val="tx1"/>
                </a:solidFill>
              </a:defRPr>
            </a:lvl1pPr>
          </a:lstStyle>
          <a:p>
            <a:r>
              <a:rPr lang="en-US"/>
              <a:t>Click to edit title (Montserrat Bold 44)</a:t>
            </a:r>
          </a:p>
        </p:txBody>
      </p:sp>
      <p:sp>
        <p:nvSpPr>
          <p:cNvPr id="9" name="Picture Placeholder 8">
            <a:extLst>
              <a:ext uri="{FF2B5EF4-FFF2-40B4-BE49-F238E27FC236}">
                <a16:creationId xmlns:a16="http://schemas.microsoft.com/office/drawing/2014/main" id="{3FE425D6-72A2-836A-5E4B-6A532FCFBDB8}"/>
              </a:ext>
            </a:extLst>
          </p:cNvPr>
          <p:cNvSpPr>
            <a:spLocks noGrp="1"/>
          </p:cNvSpPr>
          <p:nvPr>
            <p:ph type="pic" sz="quarter" idx="13"/>
          </p:nvPr>
        </p:nvSpPr>
        <p:spPr>
          <a:xfrm>
            <a:off x="619681" y="550416"/>
            <a:ext cx="4378448" cy="5193436"/>
          </a:xfrm>
          <a:effectLst/>
        </p:spPr>
        <p:txBody>
          <a:bodyPr/>
          <a:lstStyle/>
          <a:p>
            <a:pPr marL="228600" marR="0" lvl="0" indent="-22860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Char char="•"/>
              <a:tabLst/>
              <a:defRPr/>
            </a:pPr>
            <a:r>
              <a:rPr lang="en-US"/>
              <a:t>Click icon to add picture</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5155838" y="3630444"/>
            <a:ext cx="6507777" cy="982472"/>
          </a:xfrm>
          <a:effectLst/>
        </p:spPr>
        <p:txBody>
          <a:bodyPr>
            <a:normAutofit/>
          </a:bodyPr>
          <a:lstStyle>
            <a:lvl1pPr marL="0" indent="0">
              <a:buNone/>
              <a:defRPr sz="32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155839" y="633608"/>
            <a:ext cx="4692249" cy="1137489"/>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5155839" y="5282187"/>
            <a:ext cx="6507776" cy="461665"/>
          </a:xfrm>
          <a:effectLst/>
        </p:spPr>
        <p:txBody>
          <a:bodyPr>
            <a:normAutofit/>
          </a:bodyPr>
          <a:lstStyle>
            <a:lvl1pPr marL="0" indent="0">
              <a:buNone/>
              <a:defRPr sz="2400" b="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Date (Roboto bold 24pt)</a:t>
            </a:r>
          </a:p>
          <a:p>
            <a:pPr lvl="0"/>
            <a:endParaRPr lang="en-US"/>
          </a:p>
        </p:txBody>
      </p:sp>
      <p:sp>
        <p:nvSpPr>
          <p:cNvPr id="23" name="Text Placeholder 11">
            <a:extLst>
              <a:ext uri="{FF2B5EF4-FFF2-40B4-BE49-F238E27FC236}">
                <a16:creationId xmlns:a16="http://schemas.microsoft.com/office/drawing/2014/main" id="{7184FA9F-035F-680B-F5CB-1F2184F8858F}"/>
              </a:ext>
            </a:extLst>
          </p:cNvPr>
          <p:cNvSpPr>
            <a:spLocks noGrp="1"/>
          </p:cNvSpPr>
          <p:nvPr>
            <p:ph type="body" sz="quarter" idx="16" hasCustomPrompt="1"/>
          </p:nvPr>
        </p:nvSpPr>
        <p:spPr>
          <a:xfrm>
            <a:off x="5155839" y="4716719"/>
            <a:ext cx="6507776" cy="461665"/>
          </a:xfrm>
          <a:effectLst/>
        </p:spPr>
        <p:txBody>
          <a:bodyPr>
            <a:normAutofit/>
          </a:bodyPr>
          <a:lstStyle>
            <a:lvl1pPr marL="0" indent="0">
              <a:buNone/>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(Roboto bold 24pt)</a:t>
            </a:r>
          </a:p>
          <a:p>
            <a:pPr lvl="0"/>
            <a:endParaRPr lang="en-US"/>
          </a:p>
        </p:txBody>
      </p:sp>
    </p:spTree>
    <p:extLst>
      <p:ext uri="{BB962C8B-B14F-4D97-AF65-F5344CB8AC3E}">
        <p14:creationId xmlns:p14="http://schemas.microsoft.com/office/powerpoint/2010/main" val="367619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5155840" y="2077377"/>
            <a:ext cx="6507776" cy="1445719"/>
          </a:xfrm>
          <a:prstGeom prst="rect">
            <a:avLst/>
          </a:prstGeom>
        </p:spPr>
        <p:txBody>
          <a:bodyPr anchor="b">
            <a:normAutofit/>
          </a:bodyPr>
          <a:lstStyle>
            <a:lvl1pPr>
              <a:defRPr sz="4400">
                <a:solidFill>
                  <a:schemeClr val="tx1"/>
                </a:solidFill>
              </a:defRPr>
            </a:lvl1pPr>
          </a:lstStyle>
          <a:p>
            <a:r>
              <a:rPr lang="en-US"/>
              <a:t>Click to edit title (Montserrat Bold 44)</a:t>
            </a:r>
          </a:p>
        </p:txBody>
      </p:sp>
      <p:sp>
        <p:nvSpPr>
          <p:cNvPr id="9" name="Picture Placeholder 8">
            <a:extLst>
              <a:ext uri="{FF2B5EF4-FFF2-40B4-BE49-F238E27FC236}">
                <a16:creationId xmlns:a16="http://schemas.microsoft.com/office/drawing/2014/main" id="{3FE425D6-72A2-836A-5E4B-6A532FCFBDB8}"/>
              </a:ext>
            </a:extLst>
          </p:cNvPr>
          <p:cNvSpPr>
            <a:spLocks noGrp="1"/>
          </p:cNvSpPr>
          <p:nvPr>
            <p:ph type="pic" sz="quarter" idx="13"/>
          </p:nvPr>
        </p:nvSpPr>
        <p:spPr>
          <a:xfrm>
            <a:off x="619681" y="550417"/>
            <a:ext cx="4378448" cy="5193436"/>
          </a:xfrm>
          <a:effectLst/>
        </p:spPr>
        <p:txBody>
          <a:bodyPr/>
          <a:lstStyle/>
          <a:p>
            <a:pPr marL="228594" marR="0" lvl="0" indent="-228594" algn="l" defTabSz="914377" rtl="0" eaLnBrk="1" fontAlgn="auto" latinLnBrk="0" hangingPunct="1">
              <a:lnSpc>
                <a:spcPct val="90000"/>
              </a:lnSpc>
              <a:spcBef>
                <a:spcPts val="1000"/>
              </a:spcBef>
              <a:spcAft>
                <a:spcPts val="0"/>
              </a:spcAft>
              <a:buClr>
                <a:schemeClr val="accent1"/>
              </a:buClr>
              <a:buSzTx/>
              <a:buFont typeface="Arial" panose="020B0604020202020204" pitchFamily="34" charset="0"/>
              <a:buChar char="•"/>
              <a:tabLst/>
              <a:defRPr/>
            </a:pPr>
            <a:r>
              <a:rPr lang="en-US"/>
              <a:t>Click icon to add picture</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5155840" y="3630444"/>
            <a:ext cx="6507777" cy="982472"/>
          </a:xfrm>
          <a:effectLst/>
        </p:spPr>
        <p:txBody>
          <a:bodyPr>
            <a:normAutofit/>
          </a:bodyPr>
          <a:lstStyle>
            <a:lvl1pPr marL="0" indent="0">
              <a:buNone/>
              <a:defRPr sz="32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155841" y="633609"/>
            <a:ext cx="4692249" cy="1137489"/>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5155839" y="5282189"/>
            <a:ext cx="6507776" cy="461665"/>
          </a:xfrm>
          <a:effectLst/>
        </p:spPr>
        <p:txBody>
          <a:bodyPr>
            <a:normAutofit/>
          </a:bodyPr>
          <a:lstStyle>
            <a:lvl1pPr marL="0" indent="0">
              <a:buNone/>
              <a:defRPr sz="2400" b="1">
                <a:solidFill>
                  <a:schemeClr val="accent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Date (Roboto bold 24pt)</a:t>
            </a:r>
          </a:p>
          <a:p>
            <a:pPr lvl="0"/>
            <a:endParaRPr lang="en-US"/>
          </a:p>
        </p:txBody>
      </p:sp>
      <p:sp>
        <p:nvSpPr>
          <p:cNvPr id="23" name="Text Placeholder 11">
            <a:extLst>
              <a:ext uri="{FF2B5EF4-FFF2-40B4-BE49-F238E27FC236}">
                <a16:creationId xmlns:a16="http://schemas.microsoft.com/office/drawing/2014/main" id="{7184FA9F-035F-680B-F5CB-1F2184F8858F}"/>
              </a:ext>
            </a:extLst>
          </p:cNvPr>
          <p:cNvSpPr>
            <a:spLocks noGrp="1"/>
          </p:cNvSpPr>
          <p:nvPr>
            <p:ph type="body" sz="quarter" idx="16" hasCustomPrompt="1"/>
          </p:nvPr>
        </p:nvSpPr>
        <p:spPr>
          <a:xfrm>
            <a:off x="5155839" y="4716720"/>
            <a:ext cx="6507776" cy="461665"/>
          </a:xfrm>
          <a:effectLst/>
        </p:spPr>
        <p:txBody>
          <a:bodyPr>
            <a:normAutofit/>
          </a:bodyPr>
          <a:lstStyle>
            <a:lvl1pPr marL="0" indent="0">
              <a:buNone/>
              <a:defRPr sz="2400" b="0">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(Roboto bold 24pt)</a:t>
            </a:r>
          </a:p>
          <a:p>
            <a:pPr lvl="0"/>
            <a:endParaRPr lang="en-US"/>
          </a:p>
        </p:txBody>
      </p:sp>
    </p:spTree>
    <p:extLst>
      <p:ext uri="{BB962C8B-B14F-4D97-AF65-F5344CB8AC3E}">
        <p14:creationId xmlns:p14="http://schemas.microsoft.com/office/powerpoint/2010/main" val="41320245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esenter Contact Inf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216DB4E2-43C2-745B-3EF1-11DEC4BE187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8" name="Picture Placeholder 10">
            <a:extLst>
              <a:ext uri="{FF2B5EF4-FFF2-40B4-BE49-F238E27FC236}">
                <a16:creationId xmlns:a16="http://schemas.microsoft.com/office/drawing/2014/main" id="{9DB7177B-0F2C-7422-E88C-1F0C99352DD6}"/>
              </a:ext>
            </a:extLst>
          </p:cNvPr>
          <p:cNvSpPr>
            <a:spLocks noGrp="1"/>
          </p:cNvSpPr>
          <p:nvPr>
            <p:ph type="pic" sz="quarter" idx="13"/>
          </p:nvPr>
        </p:nvSpPr>
        <p:spPr>
          <a:xfrm>
            <a:off x="803264" y="1644602"/>
            <a:ext cx="1828800" cy="1588284"/>
          </a:xfrm>
        </p:spPr>
        <p:txBody>
          <a:bodyPr/>
          <a:lstStyle/>
          <a:p>
            <a:r>
              <a:rPr lang="en-US"/>
              <a:t>Click icon to add picture</a:t>
            </a:r>
          </a:p>
        </p:txBody>
      </p:sp>
      <p:sp>
        <p:nvSpPr>
          <p:cNvPr id="10" name="Text Placeholder 14">
            <a:extLst>
              <a:ext uri="{FF2B5EF4-FFF2-40B4-BE49-F238E27FC236}">
                <a16:creationId xmlns:a16="http://schemas.microsoft.com/office/drawing/2014/main" id="{6642AC85-8132-D82C-DF05-0194D3E5F65E}"/>
              </a:ext>
            </a:extLst>
          </p:cNvPr>
          <p:cNvSpPr>
            <a:spLocks noGrp="1"/>
          </p:cNvSpPr>
          <p:nvPr>
            <p:ph type="body" sz="quarter" idx="15" hasCustomPrompt="1"/>
          </p:nvPr>
        </p:nvSpPr>
        <p:spPr>
          <a:xfrm>
            <a:off x="2830019" y="2190635"/>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4" name="Text Placeholder 11">
            <a:extLst>
              <a:ext uri="{FF2B5EF4-FFF2-40B4-BE49-F238E27FC236}">
                <a16:creationId xmlns:a16="http://schemas.microsoft.com/office/drawing/2014/main" id="{C87EA2E1-837A-95CA-BB27-85FFA54EA9AA}"/>
              </a:ext>
            </a:extLst>
          </p:cNvPr>
          <p:cNvSpPr>
            <a:spLocks noGrp="1"/>
          </p:cNvSpPr>
          <p:nvPr>
            <p:ph type="body" sz="quarter" idx="22" hasCustomPrompt="1"/>
          </p:nvPr>
        </p:nvSpPr>
        <p:spPr>
          <a:xfrm>
            <a:off x="2830019" y="1644602"/>
            <a:ext cx="3055933" cy="461665"/>
          </a:xfrm>
          <a:effectLst/>
        </p:spPr>
        <p:txBody>
          <a:bodyPr>
            <a:normAutofit/>
          </a:bodyPr>
          <a:lstStyle>
            <a:lvl1pPr marL="0" indent="0">
              <a:buNone/>
              <a:defRPr sz="2400" b="1">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5" name="Picture Placeholder 10">
            <a:extLst>
              <a:ext uri="{FF2B5EF4-FFF2-40B4-BE49-F238E27FC236}">
                <a16:creationId xmlns:a16="http://schemas.microsoft.com/office/drawing/2014/main" id="{003FBE4C-ACAC-AAD0-8B63-49836AC57661}"/>
              </a:ext>
            </a:extLst>
          </p:cNvPr>
          <p:cNvSpPr>
            <a:spLocks noGrp="1"/>
          </p:cNvSpPr>
          <p:nvPr>
            <p:ph type="pic" sz="quarter" idx="23"/>
          </p:nvPr>
        </p:nvSpPr>
        <p:spPr>
          <a:xfrm>
            <a:off x="820731" y="3564027"/>
            <a:ext cx="1828800" cy="1588284"/>
          </a:xfrm>
        </p:spPr>
        <p:txBody>
          <a:bodyPr/>
          <a:lstStyle/>
          <a:p>
            <a:r>
              <a:rPr lang="en-US"/>
              <a:t>Click icon to add picture</a:t>
            </a:r>
          </a:p>
        </p:txBody>
      </p:sp>
      <p:sp>
        <p:nvSpPr>
          <p:cNvPr id="26" name="Text Placeholder 14">
            <a:extLst>
              <a:ext uri="{FF2B5EF4-FFF2-40B4-BE49-F238E27FC236}">
                <a16:creationId xmlns:a16="http://schemas.microsoft.com/office/drawing/2014/main" id="{16DE5E6A-8C75-4A7F-970E-DE3FDADC925F}"/>
              </a:ext>
            </a:extLst>
          </p:cNvPr>
          <p:cNvSpPr>
            <a:spLocks noGrp="1"/>
          </p:cNvSpPr>
          <p:nvPr>
            <p:ph type="body" sz="quarter" idx="24" hasCustomPrompt="1"/>
          </p:nvPr>
        </p:nvSpPr>
        <p:spPr>
          <a:xfrm>
            <a:off x="2847485" y="4110061"/>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7" name="Text Placeholder 11">
            <a:extLst>
              <a:ext uri="{FF2B5EF4-FFF2-40B4-BE49-F238E27FC236}">
                <a16:creationId xmlns:a16="http://schemas.microsoft.com/office/drawing/2014/main" id="{FCF61020-DE2B-16E4-169A-6D81395EEC7C}"/>
              </a:ext>
            </a:extLst>
          </p:cNvPr>
          <p:cNvSpPr>
            <a:spLocks noGrp="1"/>
          </p:cNvSpPr>
          <p:nvPr>
            <p:ph type="body" sz="quarter" idx="25" hasCustomPrompt="1"/>
          </p:nvPr>
        </p:nvSpPr>
        <p:spPr>
          <a:xfrm>
            <a:off x="2847486" y="3564029"/>
            <a:ext cx="3055933" cy="461665"/>
          </a:xfrm>
          <a:effectLst/>
        </p:spPr>
        <p:txBody>
          <a:bodyPr>
            <a:normAutofit/>
          </a:bodyPr>
          <a:lstStyle>
            <a:lvl1pPr marL="0" indent="0">
              <a:buNone/>
              <a:defRPr sz="2400" b="1">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8" name="Picture Placeholder 10">
            <a:extLst>
              <a:ext uri="{FF2B5EF4-FFF2-40B4-BE49-F238E27FC236}">
                <a16:creationId xmlns:a16="http://schemas.microsoft.com/office/drawing/2014/main" id="{E8105347-239E-59BB-6455-2876BB469442}"/>
              </a:ext>
            </a:extLst>
          </p:cNvPr>
          <p:cNvSpPr>
            <a:spLocks noGrp="1"/>
          </p:cNvSpPr>
          <p:nvPr>
            <p:ph type="pic" sz="quarter" idx="26"/>
          </p:nvPr>
        </p:nvSpPr>
        <p:spPr>
          <a:xfrm>
            <a:off x="6236179" y="1644602"/>
            <a:ext cx="1828800" cy="1588284"/>
          </a:xfrm>
        </p:spPr>
        <p:txBody>
          <a:bodyPr/>
          <a:lstStyle/>
          <a:p>
            <a:r>
              <a:rPr lang="en-US"/>
              <a:t>Click icon to add picture</a:t>
            </a:r>
          </a:p>
        </p:txBody>
      </p:sp>
      <p:sp>
        <p:nvSpPr>
          <p:cNvPr id="29" name="Text Placeholder 14">
            <a:extLst>
              <a:ext uri="{FF2B5EF4-FFF2-40B4-BE49-F238E27FC236}">
                <a16:creationId xmlns:a16="http://schemas.microsoft.com/office/drawing/2014/main" id="{C1495683-9668-5C7A-76C9-745110E36B7F}"/>
              </a:ext>
            </a:extLst>
          </p:cNvPr>
          <p:cNvSpPr>
            <a:spLocks noGrp="1"/>
          </p:cNvSpPr>
          <p:nvPr>
            <p:ph type="body" sz="quarter" idx="27" hasCustomPrompt="1"/>
          </p:nvPr>
        </p:nvSpPr>
        <p:spPr>
          <a:xfrm>
            <a:off x="8262933" y="2190635"/>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0" name="Text Placeholder 11">
            <a:extLst>
              <a:ext uri="{FF2B5EF4-FFF2-40B4-BE49-F238E27FC236}">
                <a16:creationId xmlns:a16="http://schemas.microsoft.com/office/drawing/2014/main" id="{3B7BCD1C-EC68-E2B0-B274-A8D317E624E9}"/>
              </a:ext>
            </a:extLst>
          </p:cNvPr>
          <p:cNvSpPr>
            <a:spLocks noGrp="1"/>
          </p:cNvSpPr>
          <p:nvPr>
            <p:ph type="body" sz="quarter" idx="28" hasCustomPrompt="1"/>
          </p:nvPr>
        </p:nvSpPr>
        <p:spPr>
          <a:xfrm>
            <a:off x="8262934" y="1644602"/>
            <a:ext cx="3055933" cy="461665"/>
          </a:xfrm>
          <a:effectLst/>
        </p:spPr>
        <p:txBody>
          <a:bodyPr>
            <a:normAutofit/>
          </a:bodyPr>
          <a:lstStyle>
            <a:lvl1pPr marL="0" indent="0">
              <a:buNone/>
              <a:defRPr sz="2400" b="1">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31" name="Picture Placeholder 10">
            <a:extLst>
              <a:ext uri="{FF2B5EF4-FFF2-40B4-BE49-F238E27FC236}">
                <a16:creationId xmlns:a16="http://schemas.microsoft.com/office/drawing/2014/main" id="{DF78019E-7D54-302E-4DEF-3611E422F7DF}"/>
              </a:ext>
            </a:extLst>
          </p:cNvPr>
          <p:cNvSpPr>
            <a:spLocks noGrp="1"/>
          </p:cNvSpPr>
          <p:nvPr>
            <p:ph type="pic" sz="quarter" idx="29"/>
          </p:nvPr>
        </p:nvSpPr>
        <p:spPr>
          <a:xfrm>
            <a:off x="6253647" y="3564027"/>
            <a:ext cx="1828800" cy="1588284"/>
          </a:xfrm>
        </p:spPr>
        <p:txBody>
          <a:bodyPr/>
          <a:lstStyle/>
          <a:p>
            <a:r>
              <a:rPr lang="en-US"/>
              <a:t>Click icon to add picture</a:t>
            </a:r>
          </a:p>
        </p:txBody>
      </p:sp>
      <p:sp>
        <p:nvSpPr>
          <p:cNvPr id="32" name="Text Placeholder 14">
            <a:extLst>
              <a:ext uri="{FF2B5EF4-FFF2-40B4-BE49-F238E27FC236}">
                <a16:creationId xmlns:a16="http://schemas.microsoft.com/office/drawing/2014/main" id="{F783B8AB-D534-EFAE-D1A3-991284194748}"/>
              </a:ext>
            </a:extLst>
          </p:cNvPr>
          <p:cNvSpPr>
            <a:spLocks noGrp="1"/>
          </p:cNvSpPr>
          <p:nvPr>
            <p:ph type="body" sz="quarter" idx="30" hasCustomPrompt="1"/>
          </p:nvPr>
        </p:nvSpPr>
        <p:spPr>
          <a:xfrm>
            <a:off x="8280400" y="4110061"/>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3" name="Text Placeholder 11">
            <a:extLst>
              <a:ext uri="{FF2B5EF4-FFF2-40B4-BE49-F238E27FC236}">
                <a16:creationId xmlns:a16="http://schemas.microsoft.com/office/drawing/2014/main" id="{20632CF5-DCB1-5C7D-5E61-035BD0EFD197}"/>
              </a:ext>
            </a:extLst>
          </p:cNvPr>
          <p:cNvSpPr>
            <a:spLocks noGrp="1"/>
          </p:cNvSpPr>
          <p:nvPr>
            <p:ph type="body" sz="quarter" idx="31" hasCustomPrompt="1"/>
          </p:nvPr>
        </p:nvSpPr>
        <p:spPr>
          <a:xfrm>
            <a:off x="8280400" y="3564029"/>
            <a:ext cx="3055933" cy="461665"/>
          </a:xfrm>
          <a:effectLst/>
        </p:spPr>
        <p:txBody>
          <a:bodyPr>
            <a:normAutofit/>
          </a:bodyPr>
          <a:lstStyle>
            <a:lvl1pPr marL="0" indent="0">
              <a:buNone/>
              <a:defRPr sz="2400" b="1">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 name="Title 1">
            <a:extLst>
              <a:ext uri="{FF2B5EF4-FFF2-40B4-BE49-F238E27FC236}">
                <a16:creationId xmlns:a16="http://schemas.microsoft.com/office/drawing/2014/main" id="{1625C3AD-116B-33EC-7192-4D862C690092}"/>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8B0896B7-15BD-AD5C-AF83-88805C3F558B}"/>
              </a:ext>
            </a:extLst>
          </p:cNvPr>
          <p:cNvSpPr>
            <a:spLocks noGrp="1"/>
          </p:cNvSpPr>
          <p:nvPr>
            <p:ph type="sldNum" sz="quarter" idx="32"/>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829836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Option 1">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1650D34-2B65-9FF8-12B6-297A6BA32EFC}"/>
              </a:ext>
            </a:extLst>
          </p:cNvPr>
          <p:cNvSpPr>
            <a:spLocks noGrp="1"/>
          </p:cNvSpPr>
          <p:nvPr>
            <p:ph idx="1"/>
          </p:nvPr>
        </p:nvSpPr>
        <p:spPr>
          <a:xfrm>
            <a:off x="1269999" y="1373647"/>
            <a:ext cx="9652000" cy="4351339"/>
          </a:xfrm>
        </p:spPr>
        <p:txBody>
          <a:bodyPr/>
          <a:lstStyle>
            <a:lvl1pPr>
              <a:buClr>
                <a:schemeClr val="accent1"/>
              </a:buClr>
              <a:defRPr/>
            </a:lvl1pPr>
          </a:lstStyle>
          <a:p>
            <a:pPr lvl="0"/>
            <a:r>
              <a:rPr lang="en-US"/>
              <a:t>Click to edit Master text styles</a:t>
            </a:r>
          </a:p>
        </p:txBody>
      </p:sp>
      <p:pic>
        <p:nvPicPr>
          <p:cNvPr id="8" name="Picture 7" descr="A picture containing text, clipart&#10;&#10;AI-generated content may be incorrect.">
            <a:extLst>
              <a:ext uri="{FF2B5EF4-FFF2-40B4-BE49-F238E27FC236}">
                <a16:creationId xmlns:a16="http://schemas.microsoft.com/office/drawing/2014/main" id="{33727730-03B2-7B51-BE7B-EFCF5367FC9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5" name="Title 1">
            <a:extLst>
              <a:ext uri="{FF2B5EF4-FFF2-40B4-BE49-F238E27FC236}">
                <a16:creationId xmlns:a16="http://schemas.microsoft.com/office/drawing/2014/main" id="{8B58DC87-40C9-87B1-1574-06C5946D8BB2}"/>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2" name="Slide Number Placeholder 1">
            <a:extLst>
              <a:ext uri="{FF2B5EF4-FFF2-40B4-BE49-F238E27FC236}">
                <a16:creationId xmlns:a16="http://schemas.microsoft.com/office/drawing/2014/main" id="{50737098-76F1-D967-0F4D-69AA92D8C00A}"/>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989282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7" name="Content Placeholder 2">
            <a:extLst>
              <a:ext uri="{FF2B5EF4-FFF2-40B4-BE49-F238E27FC236}">
                <a16:creationId xmlns:a16="http://schemas.microsoft.com/office/drawing/2014/main" id="{034B7FA8-387A-7C16-EC47-043A0F59AE99}"/>
              </a:ext>
            </a:extLst>
          </p:cNvPr>
          <p:cNvSpPr>
            <a:spLocks noGrp="1"/>
          </p:cNvSpPr>
          <p:nvPr>
            <p:ph sz="half" idx="1"/>
          </p:nvPr>
        </p:nvSpPr>
        <p:spPr>
          <a:xfrm>
            <a:off x="838199" y="1486037"/>
            <a:ext cx="5181600" cy="4280167"/>
          </a:xfrm>
          <a:noFill/>
        </p:spPr>
        <p:txBody>
          <a:bodyPr/>
          <a:lstStyle/>
          <a:p>
            <a:pPr lvl="0"/>
            <a:r>
              <a:rPr lang="en-US"/>
              <a:t>Click to edit Master text styles</a:t>
            </a:r>
          </a:p>
        </p:txBody>
      </p:sp>
      <p:sp>
        <p:nvSpPr>
          <p:cNvPr id="8" name="Content Placeholder 3">
            <a:extLst>
              <a:ext uri="{FF2B5EF4-FFF2-40B4-BE49-F238E27FC236}">
                <a16:creationId xmlns:a16="http://schemas.microsoft.com/office/drawing/2014/main" id="{6739ED0F-6CEE-2120-DD02-C5ACB90DBA87}"/>
              </a:ext>
            </a:extLst>
          </p:cNvPr>
          <p:cNvSpPr>
            <a:spLocks noGrp="1"/>
          </p:cNvSpPr>
          <p:nvPr>
            <p:ph sz="half" idx="2"/>
          </p:nvPr>
        </p:nvSpPr>
        <p:spPr>
          <a:xfrm>
            <a:off x="6172203" y="1486037"/>
            <a:ext cx="5181600" cy="4280167"/>
          </a:xfrm>
          <a:noFill/>
        </p:spPr>
        <p:txBody>
          <a:bodyPr/>
          <a:lstStyle/>
          <a:p>
            <a:pPr lvl="0"/>
            <a:r>
              <a:rPr lang="en-US"/>
              <a:t>Click to edit Master text styles</a:t>
            </a:r>
          </a:p>
        </p:txBody>
      </p:sp>
      <p:sp>
        <p:nvSpPr>
          <p:cNvPr id="2" name="Title 1">
            <a:extLst>
              <a:ext uri="{FF2B5EF4-FFF2-40B4-BE49-F238E27FC236}">
                <a16:creationId xmlns:a16="http://schemas.microsoft.com/office/drawing/2014/main" id="{C45DA711-5619-9284-A520-17DC11C6503C}"/>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AB0B2B2-419C-7E36-D058-47C871488FD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2675986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graphic">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8" name="Content Placeholder 3">
            <a:extLst>
              <a:ext uri="{FF2B5EF4-FFF2-40B4-BE49-F238E27FC236}">
                <a16:creationId xmlns:a16="http://schemas.microsoft.com/office/drawing/2014/main" id="{6739ED0F-6CEE-2120-DD02-C5ACB90DBA87}"/>
              </a:ext>
            </a:extLst>
          </p:cNvPr>
          <p:cNvSpPr>
            <a:spLocks noGrp="1"/>
          </p:cNvSpPr>
          <p:nvPr>
            <p:ph sz="half" idx="2" hasCustomPrompt="1"/>
          </p:nvPr>
        </p:nvSpPr>
        <p:spPr>
          <a:xfrm>
            <a:off x="6172203" y="1777734"/>
            <a:ext cx="5181600" cy="4280167"/>
          </a:xfrm>
          <a:noFill/>
        </p:spPr>
        <p:txBody>
          <a:bodyPr/>
          <a:lstStyle>
            <a:lvl1pPr marL="0" indent="0">
              <a:buNone/>
              <a:defRPr b="0"/>
            </a:lvl1pPr>
          </a:lstStyle>
          <a:p>
            <a:r>
              <a:rPr lang="en-US"/>
              <a:t>Click to add text</a:t>
            </a:r>
          </a:p>
        </p:txBody>
      </p:sp>
      <p:pic>
        <p:nvPicPr>
          <p:cNvPr id="17" name="Picture 16" descr="Shape, rectangle&#10;&#10;AI-generated content may be incorrect.">
            <a:extLst>
              <a:ext uri="{FF2B5EF4-FFF2-40B4-BE49-F238E27FC236}">
                <a16:creationId xmlns:a16="http://schemas.microsoft.com/office/drawing/2014/main" id="{C84869AF-3B04-7930-AC6C-67733DA6452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87857" y="4278629"/>
            <a:ext cx="5524927" cy="598171"/>
          </a:xfrm>
          <a:prstGeom prst="rect">
            <a:avLst/>
          </a:prstGeom>
        </p:spPr>
      </p:pic>
      <p:pic>
        <p:nvPicPr>
          <p:cNvPr id="15" name="Picture 14" descr="Icon&#10;&#10;AI-generated content may be incorrect.">
            <a:extLst>
              <a:ext uri="{FF2B5EF4-FFF2-40B4-BE49-F238E27FC236}">
                <a16:creationId xmlns:a16="http://schemas.microsoft.com/office/drawing/2014/main" id="{B9E25360-8E23-73D9-3B0A-4EF9BDA2F6C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1347788" y="1701535"/>
            <a:ext cx="3457577" cy="3794120"/>
          </a:xfrm>
          <a:prstGeom prst="rect">
            <a:avLst/>
          </a:prstGeom>
        </p:spPr>
      </p:pic>
      <p:sp>
        <p:nvSpPr>
          <p:cNvPr id="2" name="Title 1">
            <a:extLst>
              <a:ext uri="{FF2B5EF4-FFF2-40B4-BE49-F238E27FC236}">
                <a16:creationId xmlns:a16="http://schemas.microsoft.com/office/drawing/2014/main" id="{352A04FA-5779-DE6C-E5E6-9759E7693189}"/>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DADB6D2-F14C-34C1-5CB3-D8BD3F37131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0245771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Title 1">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1"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1"/>
              </a:solidFill>
            </a:endParaRPr>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92000"/>
            <a:extLst>
              <a:ext uri="{28A0092B-C50C-407E-A947-70E740481C1C}">
                <a14:useLocalDpi xmlns:a14="http://schemas.microsoft.com/office/drawing/2010/main" val="0"/>
              </a:ext>
            </a:extLst>
          </a:blip>
          <a:stretch>
            <a:fillRect/>
          </a:stretch>
        </p:blipFill>
        <p:spPr>
          <a:xfrm rot="20272864">
            <a:off x="4163284" y="958571"/>
            <a:ext cx="8202536" cy="5435807"/>
          </a:xfrm>
          <a:prstGeom prst="rect">
            <a:avLst/>
          </a:prstGeom>
        </p:spPr>
      </p:pic>
      <p:sp>
        <p:nvSpPr>
          <p:cNvPr id="12" name="Freeform: Shape 11">
            <a:extLst>
              <a:ext uri="{FF2B5EF4-FFF2-40B4-BE49-F238E27FC236}">
                <a16:creationId xmlns:a16="http://schemas.microsoft.com/office/drawing/2014/main" id="{9DF33B15-7E3E-6392-BE7E-00FF4F29638E}"/>
              </a:ext>
            </a:extLst>
          </p:cNvPr>
          <p:cNvSpPr>
            <a:spLocks noGrp="1" noRot="1" noMove="1" noResize="1" noEditPoints="1" noAdjustHandles="1" noChangeArrowheads="1" noChangeShapeType="1"/>
          </p:cNvSpPr>
          <p:nvPr userDrawn="1"/>
        </p:nvSpPr>
        <p:spPr>
          <a:xfrm rot="10800000">
            <a:off x="2" y="0"/>
            <a:ext cx="8879303" cy="6858000"/>
          </a:xfrm>
          <a:custGeom>
            <a:avLst/>
            <a:gdLst>
              <a:gd name="connsiteX0" fmla="*/ 8879303 w 8879303"/>
              <a:gd name="connsiteY0" fmla="*/ 6858000 h 6858000"/>
              <a:gd name="connsiteX1" fmla="*/ 0 w 8879303"/>
              <a:gd name="connsiteY1" fmla="*/ 6858000 h 6858000"/>
              <a:gd name="connsiteX2" fmla="*/ 1714500 w 8879303"/>
              <a:gd name="connsiteY2" fmla="*/ 0 h 6858000"/>
              <a:gd name="connsiteX3" fmla="*/ 8879303 w 8879303"/>
              <a:gd name="connsiteY3" fmla="*/ 0 h 6858000"/>
            </a:gdLst>
            <a:ahLst/>
            <a:cxnLst>
              <a:cxn ang="0">
                <a:pos x="connsiteX0" y="connsiteY0"/>
              </a:cxn>
              <a:cxn ang="0">
                <a:pos x="connsiteX1" y="connsiteY1"/>
              </a:cxn>
              <a:cxn ang="0">
                <a:pos x="connsiteX2" y="connsiteY2"/>
              </a:cxn>
              <a:cxn ang="0">
                <a:pos x="connsiteX3" y="connsiteY3"/>
              </a:cxn>
            </a:cxnLst>
            <a:rect l="l" t="t" r="r" b="b"/>
            <a:pathLst>
              <a:path w="8879303" h="6858000">
                <a:moveTo>
                  <a:pt x="8879303" y="6858000"/>
                </a:moveTo>
                <a:lnTo>
                  <a:pt x="0" y="6858000"/>
                </a:lnTo>
                <a:lnTo>
                  <a:pt x="1714500" y="0"/>
                </a:lnTo>
                <a:lnTo>
                  <a:pt x="8879303"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670279" y="1706602"/>
            <a:ext cx="6430341" cy="1946853"/>
          </a:xfrm>
          <a:prstGeom prst="rect">
            <a:avLst/>
          </a:prstGeom>
        </p:spPr>
        <p:txBody>
          <a:bodyPr>
            <a:normAutofit/>
          </a:bodyPr>
          <a:lstStyle>
            <a:lvl1pPr>
              <a:defRPr sz="60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670279" y="3779898"/>
            <a:ext cx="6430341" cy="766660"/>
          </a:xfrm>
        </p:spPr>
        <p:txBody>
          <a:bodyPr>
            <a:normAutofit/>
          </a:bodyPr>
          <a:lstStyle>
            <a:lvl1pPr marL="0" indent="0">
              <a:buNone/>
              <a:defRPr sz="32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970736" y="6284021"/>
            <a:ext cx="2025193" cy="491315"/>
          </a:xfrm>
          <a:prstGeom prst="rect">
            <a:avLst/>
          </a:prstGeom>
        </p:spPr>
      </p:pic>
    </p:spTree>
    <p:extLst>
      <p:ext uri="{BB962C8B-B14F-4D97-AF65-F5344CB8AC3E}">
        <p14:creationId xmlns:p14="http://schemas.microsoft.com/office/powerpoint/2010/main" val="198630514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1"/>
              </a:solidFill>
            </a:endParaRPr>
          </a:p>
        </p:txBody>
      </p:sp>
      <p:sp>
        <p:nvSpPr>
          <p:cNvPr id="6" name="Rectangle 5">
            <a:extLst>
              <a:ext uri="{FF2B5EF4-FFF2-40B4-BE49-F238E27FC236}">
                <a16:creationId xmlns:a16="http://schemas.microsoft.com/office/drawing/2014/main" id="{5C632C29-012D-A044-AD59-40134856A27F}"/>
              </a:ext>
            </a:extLst>
          </p:cNvPr>
          <p:cNvSpPr/>
          <p:nvPr userDrawn="1"/>
        </p:nvSpPr>
        <p:spPr>
          <a:xfrm>
            <a:off x="5433450" y="0"/>
            <a:ext cx="6758551"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52000"/>
            <a:extLst>
              <a:ext uri="{28A0092B-C50C-407E-A947-70E740481C1C}">
                <a14:useLocalDpi xmlns:a14="http://schemas.microsoft.com/office/drawing/2010/main" val="0"/>
              </a:ext>
            </a:extLst>
          </a:blip>
          <a:stretch>
            <a:fillRect/>
          </a:stretch>
        </p:blipFill>
        <p:spPr>
          <a:xfrm rot="12261690">
            <a:off x="65915" y="-214691"/>
            <a:ext cx="5312172" cy="3520368"/>
          </a:xfrm>
          <a:prstGeom prst="rect">
            <a:avLst/>
          </a:prstGeom>
        </p:spPr>
      </p:pic>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5597555" y="1650250"/>
            <a:ext cx="6430341" cy="1946853"/>
          </a:xfrm>
          <a:prstGeom prst="rect">
            <a:avLst/>
          </a:prstGeom>
        </p:spPr>
        <p:txBody>
          <a:bodyPr>
            <a:normAutofit/>
          </a:bodyPr>
          <a:lstStyle>
            <a:lvl1pPr>
              <a:defRPr sz="60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5597554" y="3695822"/>
            <a:ext cx="6430341" cy="766660"/>
          </a:xfrm>
        </p:spPr>
        <p:txBody>
          <a:bodyPr>
            <a:normAutofit/>
          </a:bodyPr>
          <a:lstStyle>
            <a:lvl1pPr marL="0" indent="0">
              <a:buNone/>
              <a:defRPr sz="32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65541" y="6219667"/>
            <a:ext cx="2025193" cy="491315"/>
          </a:xfrm>
          <a:prstGeom prst="rect">
            <a:avLst/>
          </a:prstGeom>
        </p:spPr>
      </p:pic>
      <p:pic>
        <p:nvPicPr>
          <p:cNvPr id="2" name="Picture 1" descr="Icon&#10;&#10;AI-generated content may be incorrect.">
            <a:extLst>
              <a:ext uri="{FF2B5EF4-FFF2-40B4-BE49-F238E27FC236}">
                <a16:creationId xmlns:a16="http://schemas.microsoft.com/office/drawing/2014/main" id="{4EB402A1-6EA6-BDA4-3A08-3F0B98A0C924}"/>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718994" y="1286254"/>
            <a:ext cx="4006015" cy="4285495"/>
          </a:xfrm>
          <a:prstGeom prst="rect">
            <a:avLst/>
          </a:prstGeom>
        </p:spPr>
      </p:pic>
    </p:spTree>
    <p:extLst>
      <p:ext uri="{BB962C8B-B14F-4D97-AF65-F5344CB8AC3E}">
        <p14:creationId xmlns:p14="http://schemas.microsoft.com/office/powerpoint/2010/main" val="2813576209"/>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201" y="4680284"/>
            <a:ext cx="10515599" cy="1287379"/>
          </a:xfrm>
        </p:spPr>
        <p:txBody>
          <a:bodyPr/>
          <a:lstStyle>
            <a:lvl1pPr marL="0" indent="0">
              <a:buClr>
                <a:schemeClr val="accent1"/>
              </a:buClr>
              <a:buNone/>
              <a:defRPr/>
            </a:lvl1pPr>
            <a:lvl2pPr marL="457189"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838199" y="1302607"/>
            <a:ext cx="10515600" cy="3281083"/>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D1FA35A1-6BB3-D376-F43F-F54077499F1D}"/>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AA3159A-F1BC-D3F9-0B4C-9360F89A9064}"/>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004042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201" y="4680284"/>
            <a:ext cx="10515599" cy="1287379"/>
          </a:xfrm>
        </p:spPr>
        <p:txBody>
          <a:bodyPr/>
          <a:lstStyle>
            <a:lvl1pPr marL="0" indent="0">
              <a:buClr>
                <a:schemeClr val="accent1"/>
              </a:buClr>
              <a:buNone/>
              <a:defRPr/>
            </a:lvl1pPr>
            <a:lvl2pPr marL="457189"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5" name="Table Placeholder 4">
            <a:extLst>
              <a:ext uri="{FF2B5EF4-FFF2-40B4-BE49-F238E27FC236}">
                <a16:creationId xmlns:a16="http://schemas.microsoft.com/office/drawing/2014/main" id="{CA0FAF0A-136D-C5B7-1F24-7F06DFD29C5D}"/>
              </a:ext>
            </a:extLst>
          </p:cNvPr>
          <p:cNvSpPr>
            <a:spLocks noGrp="1"/>
          </p:cNvSpPr>
          <p:nvPr>
            <p:ph type="tbl" sz="quarter" idx="10" hasCustomPrompt="1"/>
          </p:nvPr>
        </p:nvSpPr>
        <p:spPr>
          <a:xfrm>
            <a:off x="838199" y="1306854"/>
            <a:ext cx="10515600" cy="3272591"/>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A8D01D4B-7552-8C25-DD4A-A9FD06F58B67}"/>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E11397B3-8471-8CA2-8EFF-99617839D7A3}"/>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9052303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202" y="1371601"/>
            <a:ext cx="4912895" cy="4591817"/>
          </a:xfrm>
        </p:spPr>
        <p:txBody>
          <a:bodyPr/>
          <a:lstStyle>
            <a:lvl1pPr marL="0" indent="0">
              <a:buClr>
                <a:schemeClr val="accent1"/>
              </a:buClr>
              <a:buNone/>
              <a:defRPr/>
            </a:lvl1pPr>
            <a:lvl2pPr marL="457189"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6096001" y="1371599"/>
            <a:ext cx="5382127" cy="4591819"/>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7D91C205-C20A-9409-CA4E-FAF2E58D7D0E}"/>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0E39CBB-761C-8953-73A0-E31F8F38A989}"/>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520830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Contact Inf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216DB4E2-43C2-745B-3EF1-11DEC4BE187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8" name="Picture Placeholder 10">
            <a:extLst>
              <a:ext uri="{FF2B5EF4-FFF2-40B4-BE49-F238E27FC236}">
                <a16:creationId xmlns:a16="http://schemas.microsoft.com/office/drawing/2014/main" id="{9DB7177B-0F2C-7422-E88C-1F0C99352DD6}"/>
              </a:ext>
            </a:extLst>
          </p:cNvPr>
          <p:cNvSpPr>
            <a:spLocks noGrp="1"/>
          </p:cNvSpPr>
          <p:nvPr>
            <p:ph type="pic" sz="quarter" idx="13"/>
          </p:nvPr>
        </p:nvSpPr>
        <p:spPr>
          <a:xfrm>
            <a:off x="803264" y="1644601"/>
            <a:ext cx="1828800" cy="1588284"/>
          </a:xfrm>
        </p:spPr>
        <p:txBody>
          <a:bodyPr/>
          <a:lstStyle/>
          <a:p>
            <a:r>
              <a:rPr lang="en-US"/>
              <a:t>Click icon to add picture</a:t>
            </a:r>
          </a:p>
        </p:txBody>
      </p:sp>
      <p:sp>
        <p:nvSpPr>
          <p:cNvPr id="10" name="Text Placeholder 14">
            <a:extLst>
              <a:ext uri="{FF2B5EF4-FFF2-40B4-BE49-F238E27FC236}">
                <a16:creationId xmlns:a16="http://schemas.microsoft.com/office/drawing/2014/main" id="{6642AC85-8132-D82C-DF05-0194D3E5F65E}"/>
              </a:ext>
            </a:extLst>
          </p:cNvPr>
          <p:cNvSpPr>
            <a:spLocks noGrp="1"/>
          </p:cNvSpPr>
          <p:nvPr>
            <p:ph type="body" sz="quarter" idx="15" hasCustomPrompt="1"/>
          </p:nvPr>
        </p:nvSpPr>
        <p:spPr>
          <a:xfrm>
            <a:off x="2830018" y="2190634"/>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4" name="Text Placeholder 11">
            <a:extLst>
              <a:ext uri="{FF2B5EF4-FFF2-40B4-BE49-F238E27FC236}">
                <a16:creationId xmlns:a16="http://schemas.microsoft.com/office/drawing/2014/main" id="{C87EA2E1-837A-95CA-BB27-85FFA54EA9AA}"/>
              </a:ext>
            </a:extLst>
          </p:cNvPr>
          <p:cNvSpPr>
            <a:spLocks noGrp="1"/>
          </p:cNvSpPr>
          <p:nvPr>
            <p:ph type="body" sz="quarter" idx="22" hasCustomPrompt="1"/>
          </p:nvPr>
        </p:nvSpPr>
        <p:spPr>
          <a:xfrm>
            <a:off x="2830018" y="1644601"/>
            <a:ext cx="3055933" cy="461665"/>
          </a:xfrm>
          <a:effectLst/>
        </p:spPr>
        <p:txBody>
          <a:bodyPr>
            <a:normAutofit/>
          </a:bodyPr>
          <a:lstStyle>
            <a:lvl1pPr marL="0" indent="0">
              <a:buNone/>
              <a:defRPr sz="24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5" name="Picture Placeholder 10">
            <a:extLst>
              <a:ext uri="{FF2B5EF4-FFF2-40B4-BE49-F238E27FC236}">
                <a16:creationId xmlns:a16="http://schemas.microsoft.com/office/drawing/2014/main" id="{003FBE4C-ACAC-AAD0-8B63-49836AC57661}"/>
              </a:ext>
            </a:extLst>
          </p:cNvPr>
          <p:cNvSpPr>
            <a:spLocks noGrp="1"/>
          </p:cNvSpPr>
          <p:nvPr>
            <p:ph type="pic" sz="quarter" idx="23"/>
          </p:nvPr>
        </p:nvSpPr>
        <p:spPr>
          <a:xfrm>
            <a:off x="820731" y="3564027"/>
            <a:ext cx="1828800" cy="1588284"/>
          </a:xfrm>
        </p:spPr>
        <p:txBody>
          <a:bodyPr/>
          <a:lstStyle/>
          <a:p>
            <a:r>
              <a:rPr lang="en-US"/>
              <a:t>Click icon to add picture</a:t>
            </a:r>
          </a:p>
        </p:txBody>
      </p:sp>
      <p:sp>
        <p:nvSpPr>
          <p:cNvPr id="26" name="Text Placeholder 14">
            <a:extLst>
              <a:ext uri="{FF2B5EF4-FFF2-40B4-BE49-F238E27FC236}">
                <a16:creationId xmlns:a16="http://schemas.microsoft.com/office/drawing/2014/main" id="{16DE5E6A-8C75-4A7F-970E-DE3FDADC925F}"/>
              </a:ext>
            </a:extLst>
          </p:cNvPr>
          <p:cNvSpPr>
            <a:spLocks noGrp="1"/>
          </p:cNvSpPr>
          <p:nvPr>
            <p:ph type="body" sz="quarter" idx="24" hasCustomPrompt="1"/>
          </p:nvPr>
        </p:nvSpPr>
        <p:spPr>
          <a:xfrm>
            <a:off x="2847485" y="4110060"/>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7" name="Text Placeholder 11">
            <a:extLst>
              <a:ext uri="{FF2B5EF4-FFF2-40B4-BE49-F238E27FC236}">
                <a16:creationId xmlns:a16="http://schemas.microsoft.com/office/drawing/2014/main" id="{FCF61020-DE2B-16E4-169A-6D81395EEC7C}"/>
              </a:ext>
            </a:extLst>
          </p:cNvPr>
          <p:cNvSpPr>
            <a:spLocks noGrp="1"/>
          </p:cNvSpPr>
          <p:nvPr>
            <p:ph type="body" sz="quarter" idx="25" hasCustomPrompt="1"/>
          </p:nvPr>
        </p:nvSpPr>
        <p:spPr>
          <a:xfrm>
            <a:off x="2847485" y="3564027"/>
            <a:ext cx="3055933" cy="461665"/>
          </a:xfrm>
          <a:effectLst/>
        </p:spPr>
        <p:txBody>
          <a:bodyPr>
            <a:normAutofit/>
          </a:bodyPr>
          <a:lstStyle>
            <a:lvl1pPr marL="0" indent="0">
              <a:buNone/>
              <a:defRPr sz="24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8" name="Picture Placeholder 10">
            <a:extLst>
              <a:ext uri="{FF2B5EF4-FFF2-40B4-BE49-F238E27FC236}">
                <a16:creationId xmlns:a16="http://schemas.microsoft.com/office/drawing/2014/main" id="{E8105347-239E-59BB-6455-2876BB469442}"/>
              </a:ext>
            </a:extLst>
          </p:cNvPr>
          <p:cNvSpPr>
            <a:spLocks noGrp="1"/>
          </p:cNvSpPr>
          <p:nvPr>
            <p:ph type="pic" sz="quarter" idx="26"/>
          </p:nvPr>
        </p:nvSpPr>
        <p:spPr>
          <a:xfrm>
            <a:off x="6236179" y="1644601"/>
            <a:ext cx="1828800" cy="1588284"/>
          </a:xfrm>
        </p:spPr>
        <p:txBody>
          <a:bodyPr/>
          <a:lstStyle/>
          <a:p>
            <a:r>
              <a:rPr lang="en-US"/>
              <a:t>Click icon to add picture</a:t>
            </a:r>
          </a:p>
        </p:txBody>
      </p:sp>
      <p:sp>
        <p:nvSpPr>
          <p:cNvPr id="29" name="Text Placeholder 14">
            <a:extLst>
              <a:ext uri="{FF2B5EF4-FFF2-40B4-BE49-F238E27FC236}">
                <a16:creationId xmlns:a16="http://schemas.microsoft.com/office/drawing/2014/main" id="{C1495683-9668-5C7A-76C9-745110E36B7F}"/>
              </a:ext>
            </a:extLst>
          </p:cNvPr>
          <p:cNvSpPr>
            <a:spLocks noGrp="1"/>
          </p:cNvSpPr>
          <p:nvPr>
            <p:ph type="body" sz="quarter" idx="27" hasCustomPrompt="1"/>
          </p:nvPr>
        </p:nvSpPr>
        <p:spPr>
          <a:xfrm>
            <a:off x="8262933" y="2190634"/>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0" name="Text Placeholder 11">
            <a:extLst>
              <a:ext uri="{FF2B5EF4-FFF2-40B4-BE49-F238E27FC236}">
                <a16:creationId xmlns:a16="http://schemas.microsoft.com/office/drawing/2014/main" id="{3B7BCD1C-EC68-E2B0-B274-A8D317E624E9}"/>
              </a:ext>
            </a:extLst>
          </p:cNvPr>
          <p:cNvSpPr>
            <a:spLocks noGrp="1"/>
          </p:cNvSpPr>
          <p:nvPr>
            <p:ph type="body" sz="quarter" idx="28" hasCustomPrompt="1"/>
          </p:nvPr>
        </p:nvSpPr>
        <p:spPr>
          <a:xfrm>
            <a:off x="8262933" y="1644601"/>
            <a:ext cx="3055933" cy="461665"/>
          </a:xfrm>
          <a:effectLst/>
        </p:spPr>
        <p:txBody>
          <a:bodyPr>
            <a:normAutofit/>
          </a:bodyPr>
          <a:lstStyle>
            <a:lvl1pPr marL="0" indent="0">
              <a:buNone/>
              <a:defRPr sz="24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31" name="Picture Placeholder 10">
            <a:extLst>
              <a:ext uri="{FF2B5EF4-FFF2-40B4-BE49-F238E27FC236}">
                <a16:creationId xmlns:a16="http://schemas.microsoft.com/office/drawing/2014/main" id="{DF78019E-7D54-302E-4DEF-3611E422F7DF}"/>
              </a:ext>
            </a:extLst>
          </p:cNvPr>
          <p:cNvSpPr>
            <a:spLocks noGrp="1"/>
          </p:cNvSpPr>
          <p:nvPr>
            <p:ph type="pic" sz="quarter" idx="29"/>
          </p:nvPr>
        </p:nvSpPr>
        <p:spPr>
          <a:xfrm>
            <a:off x="6253646" y="3564027"/>
            <a:ext cx="1828800" cy="1588284"/>
          </a:xfrm>
        </p:spPr>
        <p:txBody>
          <a:bodyPr/>
          <a:lstStyle/>
          <a:p>
            <a:r>
              <a:rPr lang="en-US"/>
              <a:t>Click icon to add picture</a:t>
            </a:r>
          </a:p>
        </p:txBody>
      </p:sp>
      <p:sp>
        <p:nvSpPr>
          <p:cNvPr id="32" name="Text Placeholder 14">
            <a:extLst>
              <a:ext uri="{FF2B5EF4-FFF2-40B4-BE49-F238E27FC236}">
                <a16:creationId xmlns:a16="http://schemas.microsoft.com/office/drawing/2014/main" id="{F783B8AB-D534-EFAE-D1A3-991284194748}"/>
              </a:ext>
            </a:extLst>
          </p:cNvPr>
          <p:cNvSpPr>
            <a:spLocks noGrp="1"/>
          </p:cNvSpPr>
          <p:nvPr>
            <p:ph type="body" sz="quarter" idx="30" hasCustomPrompt="1"/>
          </p:nvPr>
        </p:nvSpPr>
        <p:spPr>
          <a:xfrm>
            <a:off x="8280400" y="4110060"/>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3" name="Text Placeholder 11">
            <a:extLst>
              <a:ext uri="{FF2B5EF4-FFF2-40B4-BE49-F238E27FC236}">
                <a16:creationId xmlns:a16="http://schemas.microsoft.com/office/drawing/2014/main" id="{20632CF5-DCB1-5C7D-5E61-035BD0EFD197}"/>
              </a:ext>
            </a:extLst>
          </p:cNvPr>
          <p:cNvSpPr>
            <a:spLocks noGrp="1"/>
          </p:cNvSpPr>
          <p:nvPr>
            <p:ph type="body" sz="quarter" idx="31" hasCustomPrompt="1"/>
          </p:nvPr>
        </p:nvSpPr>
        <p:spPr>
          <a:xfrm>
            <a:off x="8280400" y="3564027"/>
            <a:ext cx="3055933" cy="461665"/>
          </a:xfrm>
          <a:effectLst/>
        </p:spPr>
        <p:txBody>
          <a:bodyPr>
            <a:normAutofit/>
          </a:bodyPr>
          <a:lstStyle>
            <a:lvl1pPr marL="0" indent="0">
              <a:buNone/>
              <a:defRPr sz="24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 name="Title 1">
            <a:extLst>
              <a:ext uri="{FF2B5EF4-FFF2-40B4-BE49-F238E27FC236}">
                <a16:creationId xmlns:a16="http://schemas.microsoft.com/office/drawing/2014/main" id="{1625C3AD-116B-33EC-7192-4D862C690092}"/>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8B0896B7-15BD-AD5C-AF83-88805C3F558B}"/>
              </a:ext>
            </a:extLst>
          </p:cNvPr>
          <p:cNvSpPr>
            <a:spLocks noGrp="1"/>
          </p:cNvSpPr>
          <p:nvPr>
            <p:ph type="sldNum" sz="quarter" idx="32"/>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9335300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dd Vide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2" name="Media Placeholder 2">
            <a:extLst>
              <a:ext uri="{FF2B5EF4-FFF2-40B4-BE49-F238E27FC236}">
                <a16:creationId xmlns:a16="http://schemas.microsoft.com/office/drawing/2014/main" id="{BB7F313C-35EB-9051-9D25-8AC26D50D6F7}"/>
              </a:ext>
            </a:extLst>
          </p:cNvPr>
          <p:cNvSpPr>
            <a:spLocks noGrp="1"/>
          </p:cNvSpPr>
          <p:nvPr>
            <p:ph type="media" sz="quarter" idx="13" hasCustomPrompt="1"/>
          </p:nvPr>
        </p:nvSpPr>
        <p:spPr>
          <a:xfrm>
            <a:off x="838200" y="1335503"/>
            <a:ext cx="10515600" cy="4511844"/>
          </a:xfrm>
        </p:spPr>
        <p:txBody>
          <a:bodyPr/>
          <a:lstStyle>
            <a:lvl1pPr>
              <a:defRPr/>
            </a:lvl1pPr>
          </a:lstStyle>
          <a:p>
            <a:r>
              <a:rPr lang="en-US"/>
              <a:t>Click to add video</a:t>
            </a:r>
          </a:p>
        </p:txBody>
      </p:sp>
      <p:sp>
        <p:nvSpPr>
          <p:cNvPr id="3" name="Title 1">
            <a:extLst>
              <a:ext uri="{FF2B5EF4-FFF2-40B4-BE49-F238E27FC236}">
                <a16:creationId xmlns:a16="http://schemas.microsoft.com/office/drawing/2014/main" id="{1BC21F0B-06EE-FC71-E0FD-012C7AE1A6A2}"/>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4" name="Slide Number Placeholder 3">
            <a:extLst>
              <a:ext uri="{FF2B5EF4-FFF2-40B4-BE49-F238E27FC236}">
                <a16:creationId xmlns:a16="http://schemas.microsoft.com/office/drawing/2014/main" id="{7B7925A5-1D0E-4E6C-2503-AA2D8E184E6C}"/>
              </a:ext>
            </a:extLst>
          </p:cNvPr>
          <p:cNvSpPr>
            <a:spLocks noGrp="1"/>
          </p:cNvSpPr>
          <p:nvPr>
            <p:ph type="sldNum" sz="quarter" idx="14"/>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879966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melime/Process">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10" name="SmartArt Placeholder 9">
            <a:extLst>
              <a:ext uri="{FF2B5EF4-FFF2-40B4-BE49-F238E27FC236}">
                <a16:creationId xmlns:a16="http://schemas.microsoft.com/office/drawing/2014/main" id="{F44A5AA9-B798-6883-7464-462CC4DFD89B}"/>
              </a:ext>
            </a:extLst>
          </p:cNvPr>
          <p:cNvSpPr>
            <a:spLocks noGrp="1"/>
          </p:cNvSpPr>
          <p:nvPr>
            <p:ph type="dgm" sz="quarter" idx="10" hasCustomPrompt="1"/>
          </p:nvPr>
        </p:nvSpPr>
        <p:spPr>
          <a:xfrm>
            <a:off x="838200" y="1335006"/>
            <a:ext cx="10515600" cy="4548439"/>
          </a:xfrm>
        </p:spPr>
        <p:txBody>
          <a:bodyPr/>
          <a:lstStyle>
            <a:lvl1pPr>
              <a:defRPr/>
            </a:lvl1pPr>
          </a:lstStyle>
          <a:p>
            <a:r>
              <a:rPr lang="en-US"/>
              <a:t>Click to use Smart Art Graphic such as timelines or processes </a:t>
            </a:r>
          </a:p>
        </p:txBody>
      </p:sp>
      <p:sp>
        <p:nvSpPr>
          <p:cNvPr id="2" name="Title 1">
            <a:extLst>
              <a:ext uri="{FF2B5EF4-FFF2-40B4-BE49-F238E27FC236}">
                <a16:creationId xmlns:a16="http://schemas.microsoft.com/office/drawing/2014/main" id="{F31CB89D-40D6-F175-982A-5480CA94173A}"/>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7F107707-DF77-645E-C596-BBA668B74741}"/>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46950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melime/Process">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2" name="Title 1">
            <a:extLst>
              <a:ext uri="{FF2B5EF4-FFF2-40B4-BE49-F238E27FC236}">
                <a16:creationId xmlns:a16="http://schemas.microsoft.com/office/drawing/2014/main" id="{F31CB89D-40D6-F175-982A-5480CA94173A}"/>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7F107707-DF77-645E-C596-BBA668B74741}"/>
              </a:ext>
            </a:extLst>
          </p:cNvPr>
          <p:cNvSpPr>
            <a:spLocks noGrp="1"/>
          </p:cNvSpPr>
          <p:nvPr>
            <p:ph type="sldNum" sz="quarter" idx="11"/>
          </p:nvPr>
        </p:nvSpPr>
        <p:spPr/>
        <p:txBody>
          <a:bodyPr/>
          <a:lstStyle/>
          <a:p>
            <a:fld id="{7A3832A0-79CF-4AB2-A86D-F6819D2BCBA5}" type="slidenum">
              <a:rPr lang="en-US" smtClean="0"/>
              <a:pPr/>
              <a:t>‹#›</a:t>
            </a:fld>
            <a:endParaRPr lang="en-US"/>
          </a:p>
        </p:txBody>
      </p:sp>
      <p:sp>
        <p:nvSpPr>
          <p:cNvPr id="4" name="Rectangle 3">
            <a:extLst>
              <a:ext uri="{FF2B5EF4-FFF2-40B4-BE49-F238E27FC236}">
                <a16:creationId xmlns:a16="http://schemas.microsoft.com/office/drawing/2014/main" id="{3C2A2963-D803-A531-E845-710218B9E514}"/>
              </a:ext>
            </a:extLst>
          </p:cNvPr>
          <p:cNvSpPr/>
          <p:nvPr userDrawn="1"/>
        </p:nvSpPr>
        <p:spPr>
          <a:xfrm>
            <a:off x="0" y="1"/>
            <a:ext cx="12192000" cy="620201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39510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estions">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12192000"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378467">
            <a:off x="328949" y="259736"/>
            <a:ext cx="9855215" cy="6531035"/>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3309761" y="2368943"/>
            <a:ext cx="5572481" cy="1325563"/>
          </a:xfrm>
          <a:prstGeom prst="rect">
            <a:avLst/>
          </a:prstGeom>
          <a:noFill/>
        </p:spPr>
        <p:txBody>
          <a:bodyPr>
            <a:noAutofit/>
          </a:bodyPr>
          <a:lstStyle>
            <a:lvl1pPr>
              <a:defRPr sz="72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Tree>
    <p:extLst>
      <p:ext uri="{BB962C8B-B14F-4D97-AF65-F5344CB8AC3E}">
        <p14:creationId xmlns:p14="http://schemas.microsoft.com/office/powerpoint/2010/main" val="3222748678"/>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estions/Speaker Info">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12192000"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11348211">
            <a:off x="-146453" y="-496736"/>
            <a:ext cx="9855215" cy="6531035"/>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3299404" y="2378419"/>
            <a:ext cx="5593192" cy="1325563"/>
          </a:xfrm>
          <a:prstGeom prst="rect">
            <a:avLst/>
          </a:prstGeom>
          <a:noFill/>
        </p:spPr>
        <p:txBody>
          <a:bodyPr>
            <a:noAutofit/>
          </a:bodyPr>
          <a:lstStyle>
            <a:lvl1pPr>
              <a:defRPr sz="72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2" name="Subtitle 1">
            <a:extLst>
              <a:ext uri="{FF2B5EF4-FFF2-40B4-BE49-F238E27FC236}">
                <a16:creationId xmlns:a16="http://schemas.microsoft.com/office/drawing/2014/main" id="{9E682EDB-4CDC-344D-E696-F67DF8D3C1BD}"/>
              </a:ext>
            </a:extLst>
          </p:cNvPr>
          <p:cNvSpPr>
            <a:spLocks noGrp="1"/>
          </p:cNvSpPr>
          <p:nvPr>
            <p:ph type="subTitle" idx="1"/>
          </p:nvPr>
        </p:nvSpPr>
        <p:spPr>
          <a:xfrm>
            <a:off x="4819072" y="4407478"/>
            <a:ext cx="4073525" cy="535575"/>
          </a:xfrm>
        </p:spPr>
        <p:txBody>
          <a:bodyPr/>
          <a:lstStyle/>
          <a:p>
            <a:r>
              <a:rPr lang="en-US"/>
              <a:t>Click to edit Master subtitle style</a:t>
            </a:r>
          </a:p>
        </p:txBody>
      </p:sp>
      <p:sp>
        <p:nvSpPr>
          <p:cNvPr id="4" name="Picture Placeholder 2">
            <a:extLst>
              <a:ext uri="{FF2B5EF4-FFF2-40B4-BE49-F238E27FC236}">
                <a16:creationId xmlns:a16="http://schemas.microsoft.com/office/drawing/2014/main" id="{E36917EB-E22D-A691-9AD1-B3FF19D57581}"/>
              </a:ext>
            </a:extLst>
          </p:cNvPr>
          <p:cNvSpPr>
            <a:spLocks noGrp="1"/>
          </p:cNvSpPr>
          <p:nvPr>
            <p:ph type="pic" sz="quarter" idx="10"/>
          </p:nvPr>
        </p:nvSpPr>
        <p:spPr>
          <a:xfrm>
            <a:off x="3299405" y="4407478"/>
            <a:ext cx="1357203" cy="1356047"/>
          </a:xfrm>
        </p:spPr>
        <p:txBody>
          <a:bodyPr/>
          <a:lstStyle/>
          <a:p>
            <a:r>
              <a:rPr lang="en-US"/>
              <a:t>Click icon to add picture</a:t>
            </a:r>
          </a:p>
        </p:txBody>
      </p:sp>
      <p:sp>
        <p:nvSpPr>
          <p:cNvPr id="6" name="Text Placeholder 3">
            <a:extLst>
              <a:ext uri="{FF2B5EF4-FFF2-40B4-BE49-F238E27FC236}">
                <a16:creationId xmlns:a16="http://schemas.microsoft.com/office/drawing/2014/main" id="{A99A5264-03C7-605B-A263-99085535C679}"/>
              </a:ext>
            </a:extLst>
          </p:cNvPr>
          <p:cNvSpPr>
            <a:spLocks noGrp="1"/>
          </p:cNvSpPr>
          <p:nvPr>
            <p:ph type="body" sz="quarter" idx="11"/>
          </p:nvPr>
        </p:nvSpPr>
        <p:spPr>
          <a:xfrm>
            <a:off x="4819072" y="4985649"/>
            <a:ext cx="4073525" cy="777875"/>
          </a:xfrm>
        </p:spPr>
        <p:txBody>
          <a:bodyPr/>
          <a:lstStyle/>
          <a:p>
            <a:pPr lvl="0"/>
            <a:r>
              <a:rPr lang="en-US"/>
              <a:t>Click to edit Master text styles</a:t>
            </a:r>
          </a:p>
        </p:txBody>
      </p:sp>
    </p:spTree>
    <p:extLst>
      <p:ext uri="{BB962C8B-B14F-4D97-AF65-F5344CB8AC3E}">
        <p14:creationId xmlns:p14="http://schemas.microsoft.com/office/powerpoint/2010/main" val="138139085"/>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EB6E-366E-F933-127C-F322D39E97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7B3949-75B1-0586-397B-D77EC0C4EC02}"/>
              </a:ext>
            </a:extLst>
          </p:cNvPr>
          <p:cNvSpPr>
            <a:spLocks noGrp="1"/>
          </p:cNvSpPr>
          <p:nvPr>
            <p:ph idx="1"/>
          </p:nvPr>
        </p:nvSpPr>
        <p:spPr>
          <a:xfrm>
            <a:off x="5183189" y="987426"/>
            <a:ext cx="56372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9DE2FA-D6C7-89E1-66FF-75F87C3F638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1D172F-36D6-7E6A-DC40-E7F4B9EFEEDF}"/>
              </a:ext>
            </a:extLst>
          </p:cNvPr>
          <p:cNvSpPr>
            <a:spLocks noGrp="1"/>
          </p:cNvSpPr>
          <p:nvPr>
            <p:ph type="dt" sz="half" idx="10"/>
          </p:nvPr>
        </p:nvSpPr>
        <p:spPr/>
        <p:txBody>
          <a:bodyPr/>
          <a:lstStyle/>
          <a:p>
            <a:fld id="{7D5E8537-5AE4-4827-89A4-6FA3766152CD}" type="datetime1">
              <a:rPr lang="en-US" smtClean="0"/>
              <a:t>8/10/2026</a:t>
            </a:fld>
            <a:endParaRPr lang="en-US"/>
          </a:p>
        </p:txBody>
      </p:sp>
      <p:sp>
        <p:nvSpPr>
          <p:cNvPr id="6" name="Footer Placeholder 5">
            <a:extLst>
              <a:ext uri="{FF2B5EF4-FFF2-40B4-BE49-F238E27FC236}">
                <a16:creationId xmlns:a16="http://schemas.microsoft.com/office/drawing/2014/main" id="{1AE0830B-D1B1-83EB-4F3B-EB1A0C720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40630-B841-57D5-38AD-4553E2B97D3C}"/>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3646507634"/>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7468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33171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N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1574658" y="2208600"/>
            <a:ext cx="9042679" cy="1401205"/>
          </a:xfrm>
          <a:prstGeom prst="rect">
            <a:avLst/>
          </a:prstGeom>
        </p:spPr>
        <p:txBody>
          <a:bodyPr anchor="b">
            <a:noAutofit/>
          </a:bodyPr>
          <a:lstStyle>
            <a:lvl1pPr algn="ctr">
              <a:defRPr sz="4400">
                <a:solidFill>
                  <a:schemeClr val="tx1"/>
                </a:solidFill>
              </a:defRPr>
            </a:lvl1pPr>
          </a:lstStyle>
          <a:p>
            <a:r>
              <a:rPr lang="en-US"/>
              <a:t>Click to edit title (Montserrat Bold 44)</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2842114" y="3609806"/>
            <a:ext cx="6507775" cy="970847"/>
          </a:xfrm>
          <a:effectLst/>
        </p:spPr>
        <p:txBody>
          <a:bodyPr>
            <a:normAutofit/>
          </a:bodyPr>
          <a:lstStyle>
            <a:lvl1pPr marL="0" indent="0" algn="ctr">
              <a:buNone/>
              <a:defRPr sz="32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749874" y="910705"/>
            <a:ext cx="4692249" cy="1137489"/>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2842113" y="4649401"/>
            <a:ext cx="6507777" cy="485424"/>
          </a:xfrm>
          <a:effectLst/>
        </p:spPr>
        <p:txBody>
          <a:bodyPr>
            <a:noAutofit/>
          </a:bodyPr>
          <a:lstStyle>
            <a:lvl1pPr marL="0" indent="0" algn="ctr">
              <a:buNone/>
              <a:defRPr sz="2400" b="0"/>
            </a:lvl1pPr>
          </a:lstStyle>
          <a:p>
            <a:pPr lvl="0"/>
            <a:r>
              <a:rPr lang="en-US"/>
              <a:t>Name (Roboto regular 24pt)</a:t>
            </a:r>
          </a:p>
        </p:txBody>
      </p:sp>
      <p:sp>
        <p:nvSpPr>
          <p:cNvPr id="18" name="Text Placeholder 11">
            <a:extLst>
              <a:ext uri="{FF2B5EF4-FFF2-40B4-BE49-F238E27FC236}">
                <a16:creationId xmlns:a16="http://schemas.microsoft.com/office/drawing/2014/main" id="{7090D4FA-8FF1-DC8A-CF2A-17ED93EE9FFA}"/>
              </a:ext>
            </a:extLst>
          </p:cNvPr>
          <p:cNvSpPr>
            <a:spLocks noGrp="1"/>
          </p:cNvSpPr>
          <p:nvPr>
            <p:ph type="body" sz="quarter" idx="16" hasCustomPrompt="1"/>
          </p:nvPr>
        </p:nvSpPr>
        <p:spPr>
          <a:xfrm>
            <a:off x="2842113" y="5203575"/>
            <a:ext cx="6507777" cy="485424"/>
          </a:xfrm>
          <a:effectLst/>
        </p:spPr>
        <p:txBody>
          <a:bodyPr>
            <a:normAutofit/>
          </a:bodyPr>
          <a:lstStyle>
            <a:lvl1pPr marL="0" indent="0" algn="ctr">
              <a:buNone/>
              <a:defRPr sz="2400" b="1">
                <a:solidFill>
                  <a:schemeClr val="accent1"/>
                </a:solidFill>
              </a:defRPr>
            </a:lvl1pPr>
          </a:lstStyle>
          <a:p>
            <a:pPr lvl="0"/>
            <a:r>
              <a:rPr lang="en-US"/>
              <a:t>Date (Roboto bold 24pt)</a:t>
            </a:r>
          </a:p>
        </p:txBody>
      </p:sp>
      <p:pic>
        <p:nvPicPr>
          <p:cNvPr id="15" name="Picture 14" descr="Background pattern&#10;&#10;AI-generated content may be incorrect.">
            <a:extLst>
              <a:ext uri="{FF2B5EF4-FFF2-40B4-BE49-F238E27FC236}">
                <a16:creationId xmlns:a16="http://schemas.microsoft.com/office/drawing/2014/main" id="{EB9A69C5-54E8-D821-8E38-F5A3EF028D67}"/>
              </a:ext>
            </a:extLst>
          </p:cNvPr>
          <p:cNvPicPr>
            <a:picLocks noGrp="1" noRot="1" noChangeAspect="1" noMove="1" noResize="1" noEditPoints="1" noAdjustHandles="1" noChangeArrowheads="1" noChangeShapeType="1" noCrop="1"/>
          </p:cNvPicPr>
          <p:nvPr userDrawn="1"/>
        </p:nvPicPr>
        <p:blipFill>
          <a:blip r:embed="rId3">
            <a:alphaModFix amt="25000"/>
            <a:extLst>
              <a:ext uri="{28A0092B-C50C-407E-A947-70E740481C1C}">
                <a14:useLocalDpi xmlns:a14="http://schemas.microsoft.com/office/drawing/2010/main" val="0"/>
              </a:ext>
            </a:extLst>
          </a:blip>
          <a:stretch>
            <a:fillRect/>
          </a:stretch>
        </p:blipFill>
        <p:spPr>
          <a:xfrm rot="16200000">
            <a:off x="8502079" y="2887779"/>
            <a:ext cx="3269340" cy="3365188"/>
          </a:xfrm>
          <a:prstGeom prst="rect">
            <a:avLst/>
          </a:prstGeom>
        </p:spPr>
      </p:pic>
    </p:spTree>
    <p:extLst>
      <p:ext uri="{BB962C8B-B14F-4D97-AF65-F5344CB8AC3E}">
        <p14:creationId xmlns:p14="http://schemas.microsoft.com/office/powerpoint/2010/main" val="8125476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5155840" y="2077377"/>
            <a:ext cx="6507776" cy="1445719"/>
          </a:xfrm>
          <a:prstGeom prst="rect">
            <a:avLst/>
          </a:prstGeom>
        </p:spPr>
        <p:txBody>
          <a:bodyPr anchor="b">
            <a:normAutofit/>
          </a:bodyPr>
          <a:lstStyle>
            <a:lvl1pPr>
              <a:defRPr sz="4400">
                <a:solidFill>
                  <a:schemeClr val="tx1"/>
                </a:solidFill>
              </a:defRPr>
            </a:lvl1pPr>
          </a:lstStyle>
          <a:p>
            <a:r>
              <a:rPr lang="en-US"/>
              <a:t>Click to edit title (Montserrat Bold 44)</a:t>
            </a:r>
          </a:p>
        </p:txBody>
      </p:sp>
      <p:sp>
        <p:nvSpPr>
          <p:cNvPr id="9" name="Picture Placeholder 8">
            <a:extLst>
              <a:ext uri="{FF2B5EF4-FFF2-40B4-BE49-F238E27FC236}">
                <a16:creationId xmlns:a16="http://schemas.microsoft.com/office/drawing/2014/main" id="{3FE425D6-72A2-836A-5E4B-6A532FCFBDB8}"/>
              </a:ext>
            </a:extLst>
          </p:cNvPr>
          <p:cNvSpPr>
            <a:spLocks noGrp="1"/>
          </p:cNvSpPr>
          <p:nvPr>
            <p:ph type="pic" sz="quarter" idx="13"/>
          </p:nvPr>
        </p:nvSpPr>
        <p:spPr>
          <a:xfrm>
            <a:off x="619681" y="550417"/>
            <a:ext cx="4378448" cy="5193436"/>
          </a:xfrm>
          <a:effectLst/>
        </p:spPr>
        <p:txBody>
          <a:bodyPr/>
          <a:lstStyle/>
          <a:p>
            <a:pPr marL="228594" marR="0" lvl="0" indent="-228594" algn="l" defTabSz="914377" rtl="0" eaLnBrk="1" fontAlgn="auto" latinLnBrk="0" hangingPunct="1">
              <a:lnSpc>
                <a:spcPct val="90000"/>
              </a:lnSpc>
              <a:spcBef>
                <a:spcPts val="1000"/>
              </a:spcBef>
              <a:spcAft>
                <a:spcPts val="0"/>
              </a:spcAft>
              <a:buClr>
                <a:schemeClr val="accent1"/>
              </a:buClr>
              <a:buSzTx/>
              <a:buFont typeface="Arial" panose="020B0604020202020204" pitchFamily="34" charset="0"/>
              <a:buChar char="•"/>
              <a:tabLst/>
              <a:defRPr/>
            </a:pPr>
            <a:r>
              <a:rPr lang="en-US"/>
              <a:t>Click icon to add picture</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5155840" y="3630444"/>
            <a:ext cx="6507777" cy="982472"/>
          </a:xfrm>
          <a:effectLst/>
        </p:spPr>
        <p:txBody>
          <a:bodyPr>
            <a:normAutofit/>
          </a:bodyPr>
          <a:lstStyle>
            <a:lvl1pPr marL="0" indent="0">
              <a:buNone/>
              <a:defRPr sz="32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155841" y="633609"/>
            <a:ext cx="4692249" cy="1137489"/>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5155839" y="5282189"/>
            <a:ext cx="6507776" cy="461665"/>
          </a:xfrm>
          <a:effectLst/>
        </p:spPr>
        <p:txBody>
          <a:bodyPr>
            <a:normAutofit/>
          </a:bodyPr>
          <a:lstStyle>
            <a:lvl1pPr marL="0" indent="0">
              <a:buNone/>
              <a:defRPr sz="2400" b="1">
                <a:solidFill>
                  <a:schemeClr val="accent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Date (Roboto bold 24pt)</a:t>
            </a:r>
          </a:p>
          <a:p>
            <a:pPr lvl="0"/>
            <a:endParaRPr lang="en-US"/>
          </a:p>
        </p:txBody>
      </p:sp>
      <p:sp>
        <p:nvSpPr>
          <p:cNvPr id="23" name="Text Placeholder 11">
            <a:extLst>
              <a:ext uri="{FF2B5EF4-FFF2-40B4-BE49-F238E27FC236}">
                <a16:creationId xmlns:a16="http://schemas.microsoft.com/office/drawing/2014/main" id="{7184FA9F-035F-680B-F5CB-1F2184F8858F}"/>
              </a:ext>
            </a:extLst>
          </p:cNvPr>
          <p:cNvSpPr>
            <a:spLocks noGrp="1"/>
          </p:cNvSpPr>
          <p:nvPr>
            <p:ph type="body" sz="quarter" idx="16" hasCustomPrompt="1"/>
          </p:nvPr>
        </p:nvSpPr>
        <p:spPr>
          <a:xfrm>
            <a:off x="5155839" y="4716720"/>
            <a:ext cx="6507776" cy="461665"/>
          </a:xfrm>
          <a:effectLst/>
        </p:spPr>
        <p:txBody>
          <a:bodyPr>
            <a:normAutofit/>
          </a:bodyPr>
          <a:lstStyle>
            <a:lvl1pPr marL="0" indent="0">
              <a:buNone/>
              <a:defRPr sz="2400" b="0">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(Roboto bold 24pt)</a:t>
            </a:r>
          </a:p>
          <a:p>
            <a:pPr lvl="0"/>
            <a:endParaRPr lang="en-US"/>
          </a:p>
        </p:txBody>
      </p:sp>
    </p:spTree>
    <p:extLst>
      <p:ext uri="{BB962C8B-B14F-4D97-AF65-F5344CB8AC3E}">
        <p14:creationId xmlns:p14="http://schemas.microsoft.com/office/powerpoint/2010/main" val="1462657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Option 1">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1650D34-2B65-9FF8-12B6-297A6BA32EFC}"/>
              </a:ext>
            </a:extLst>
          </p:cNvPr>
          <p:cNvSpPr>
            <a:spLocks noGrp="1"/>
          </p:cNvSpPr>
          <p:nvPr>
            <p:ph idx="1"/>
          </p:nvPr>
        </p:nvSpPr>
        <p:spPr>
          <a:xfrm>
            <a:off x="1269999" y="1373647"/>
            <a:ext cx="9652000" cy="4351338"/>
          </a:xfrm>
        </p:spPr>
        <p:txBody>
          <a:bodyPr/>
          <a:lstStyle>
            <a:lvl1pPr>
              <a:buClr>
                <a:schemeClr val="accent1"/>
              </a:buClr>
              <a:defRPr/>
            </a:lvl1pPr>
          </a:lstStyle>
          <a:p>
            <a:pPr lvl="0"/>
            <a:r>
              <a:rPr lang="en-US"/>
              <a:t>Click to edit Master text styles</a:t>
            </a:r>
          </a:p>
        </p:txBody>
      </p:sp>
      <p:pic>
        <p:nvPicPr>
          <p:cNvPr id="8" name="Picture 7" descr="A picture containing text, clipart&#10;&#10;AI-generated content may be incorrect.">
            <a:extLst>
              <a:ext uri="{FF2B5EF4-FFF2-40B4-BE49-F238E27FC236}">
                <a16:creationId xmlns:a16="http://schemas.microsoft.com/office/drawing/2014/main" id="{33727730-03B2-7B51-BE7B-EFCF5367FC9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5" name="Title 1">
            <a:extLst>
              <a:ext uri="{FF2B5EF4-FFF2-40B4-BE49-F238E27FC236}">
                <a16:creationId xmlns:a16="http://schemas.microsoft.com/office/drawing/2014/main" id="{8B58DC87-40C9-87B1-1574-06C5946D8BB2}"/>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2" name="Slide Number Placeholder 1">
            <a:extLst>
              <a:ext uri="{FF2B5EF4-FFF2-40B4-BE49-F238E27FC236}">
                <a16:creationId xmlns:a16="http://schemas.microsoft.com/office/drawing/2014/main" id="{50737098-76F1-D967-0F4D-69AA92D8C00A}"/>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342455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resenter Contact Inf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216DB4E2-43C2-745B-3EF1-11DEC4BE187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8" name="Picture Placeholder 10">
            <a:extLst>
              <a:ext uri="{FF2B5EF4-FFF2-40B4-BE49-F238E27FC236}">
                <a16:creationId xmlns:a16="http://schemas.microsoft.com/office/drawing/2014/main" id="{9DB7177B-0F2C-7422-E88C-1F0C99352DD6}"/>
              </a:ext>
            </a:extLst>
          </p:cNvPr>
          <p:cNvSpPr>
            <a:spLocks noGrp="1"/>
          </p:cNvSpPr>
          <p:nvPr>
            <p:ph type="pic" sz="quarter" idx="13"/>
          </p:nvPr>
        </p:nvSpPr>
        <p:spPr>
          <a:xfrm>
            <a:off x="803264" y="1644602"/>
            <a:ext cx="1828800" cy="1588284"/>
          </a:xfrm>
        </p:spPr>
        <p:txBody>
          <a:bodyPr/>
          <a:lstStyle/>
          <a:p>
            <a:r>
              <a:rPr lang="en-US"/>
              <a:t>Click icon to add picture</a:t>
            </a:r>
          </a:p>
        </p:txBody>
      </p:sp>
      <p:sp>
        <p:nvSpPr>
          <p:cNvPr id="10" name="Text Placeholder 14">
            <a:extLst>
              <a:ext uri="{FF2B5EF4-FFF2-40B4-BE49-F238E27FC236}">
                <a16:creationId xmlns:a16="http://schemas.microsoft.com/office/drawing/2014/main" id="{6642AC85-8132-D82C-DF05-0194D3E5F65E}"/>
              </a:ext>
            </a:extLst>
          </p:cNvPr>
          <p:cNvSpPr>
            <a:spLocks noGrp="1"/>
          </p:cNvSpPr>
          <p:nvPr>
            <p:ph type="body" sz="quarter" idx="15" hasCustomPrompt="1"/>
          </p:nvPr>
        </p:nvSpPr>
        <p:spPr>
          <a:xfrm>
            <a:off x="2830019" y="2190635"/>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4" name="Text Placeholder 11">
            <a:extLst>
              <a:ext uri="{FF2B5EF4-FFF2-40B4-BE49-F238E27FC236}">
                <a16:creationId xmlns:a16="http://schemas.microsoft.com/office/drawing/2014/main" id="{C87EA2E1-837A-95CA-BB27-85FFA54EA9AA}"/>
              </a:ext>
            </a:extLst>
          </p:cNvPr>
          <p:cNvSpPr>
            <a:spLocks noGrp="1"/>
          </p:cNvSpPr>
          <p:nvPr>
            <p:ph type="body" sz="quarter" idx="22" hasCustomPrompt="1"/>
          </p:nvPr>
        </p:nvSpPr>
        <p:spPr>
          <a:xfrm>
            <a:off x="2830019" y="1644602"/>
            <a:ext cx="3055933" cy="461665"/>
          </a:xfrm>
          <a:effectLst/>
        </p:spPr>
        <p:txBody>
          <a:bodyPr>
            <a:normAutofit/>
          </a:bodyPr>
          <a:lstStyle>
            <a:lvl1pPr marL="0" indent="0">
              <a:buNone/>
              <a:defRPr sz="2400" b="1">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5" name="Picture Placeholder 10">
            <a:extLst>
              <a:ext uri="{FF2B5EF4-FFF2-40B4-BE49-F238E27FC236}">
                <a16:creationId xmlns:a16="http://schemas.microsoft.com/office/drawing/2014/main" id="{003FBE4C-ACAC-AAD0-8B63-49836AC57661}"/>
              </a:ext>
            </a:extLst>
          </p:cNvPr>
          <p:cNvSpPr>
            <a:spLocks noGrp="1"/>
          </p:cNvSpPr>
          <p:nvPr>
            <p:ph type="pic" sz="quarter" idx="23"/>
          </p:nvPr>
        </p:nvSpPr>
        <p:spPr>
          <a:xfrm>
            <a:off x="820731" y="3564027"/>
            <a:ext cx="1828800" cy="1588284"/>
          </a:xfrm>
        </p:spPr>
        <p:txBody>
          <a:bodyPr/>
          <a:lstStyle/>
          <a:p>
            <a:r>
              <a:rPr lang="en-US"/>
              <a:t>Click icon to add picture</a:t>
            </a:r>
          </a:p>
        </p:txBody>
      </p:sp>
      <p:sp>
        <p:nvSpPr>
          <p:cNvPr id="26" name="Text Placeholder 14">
            <a:extLst>
              <a:ext uri="{FF2B5EF4-FFF2-40B4-BE49-F238E27FC236}">
                <a16:creationId xmlns:a16="http://schemas.microsoft.com/office/drawing/2014/main" id="{16DE5E6A-8C75-4A7F-970E-DE3FDADC925F}"/>
              </a:ext>
            </a:extLst>
          </p:cNvPr>
          <p:cNvSpPr>
            <a:spLocks noGrp="1"/>
          </p:cNvSpPr>
          <p:nvPr>
            <p:ph type="body" sz="quarter" idx="24" hasCustomPrompt="1"/>
          </p:nvPr>
        </p:nvSpPr>
        <p:spPr>
          <a:xfrm>
            <a:off x="2847485" y="4110061"/>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7" name="Text Placeholder 11">
            <a:extLst>
              <a:ext uri="{FF2B5EF4-FFF2-40B4-BE49-F238E27FC236}">
                <a16:creationId xmlns:a16="http://schemas.microsoft.com/office/drawing/2014/main" id="{FCF61020-DE2B-16E4-169A-6D81395EEC7C}"/>
              </a:ext>
            </a:extLst>
          </p:cNvPr>
          <p:cNvSpPr>
            <a:spLocks noGrp="1"/>
          </p:cNvSpPr>
          <p:nvPr>
            <p:ph type="body" sz="quarter" idx="25" hasCustomPrompt="1"/>
          </p:nvPr>
        </p:nvSpPr>
        <p:spPr>
          <a:xfrm>
            <a:off x="2847486" y="3564029"/>
            <a:ext cx="3055933" cy="461665"/>
          </a:xfrm>
          <a:effectLst/>
        </p:spPr>
        <p:txBody>
          <a:bodyPr>
            <a:normAutofit/>
          </a:bodyPr>
          <a:lstStyle>
            <a:lvl1pPr marL="0" indent="0">
              <a:buNone/>
              <a:defRPr sz="2400" b="1">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8" name="Picture Placeholder 10">
            <a:extLst>
              <a:ext uri="{FF2B5EF4-FFF2-40B4-BE49-F238E27FC236}">
                <a16:creationId xmlns:a16="http://schemas.microsoft.com/office/drawing/2014/main" id="{E8105347-239E-59BB-6455-2876BB469442}"/>
              </a:ext>
            </a:extLst>
          </p:cNvPr>
          <p:cNvSpPr>
            <a:spLocks noGrp="1"/>
          </p:cNvSpPr>
          <p:nvPr>
            <p:ph type="pic" sz="quarter" idx="26"/>
          </p:nvPr>
        </p:nvSpPr>
        <p:spPr>
          <a:xfrm>
            <a:off x="6236179" y="1644602"/>
            <a:ext cx="1828800" cy="1588284"/>
          </a:xfrm>
        </p:spPr>
        <p:txBody>
          <a:bodyPr/>
          <a:lstStyle/>
          <a:p>
            <a:r>
              <a:rPr lang="en-US"/>
              <a:t>Click icon to add picture</a:t>
            </a:r>
          </a:p>
        </p:txBody>
      </p:sp>
      <p:sp>
        <p:nvSpPr>
          <p:cNvPr id="29" name="Text Placeholder 14">
            <a:extLst>
              <a:ext uri="{FF2B5EF4-FFF2-40B4-BE49-F238E27FC236}">
                <a16:creationId xmlns:a16="http://schemas.microsoft.com/office/drawing/2014/main" id="{C1495683-9668-5C7A-76C9-745110E36B7F}"/>
              </a:ext>
            </a:extLst>
          </p:cNvPr>
          <p:cNvSpPr>
            <a:spLocks noGrp="1"/>
          </p:cNvSpPr>
          <p:nvPr>
            <p:ph type="body" sz="quarter" idx="27" hasCustomPrompt="1"/>
          </p:nvPr>
        </p:nvSpPr>
        <p:spPr>
          <a:xfrm>
            <a:off x="8262933" y="2190635"/>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0" name="Text Placeholder 11">
            <a:extLst>
              <a:ext uri="{FF2B5EF4-FFF2-40B4-BE49-F238E27FC236}">
                <a16:creationId xmlns:a16="http://schemas.microsoft.com/office/drawing/2014/main" id="{3B7BCD1C-EC68-E2B0-B274-A8D317E624E9}"/>
              </a:ext>
            </a:extLst>
          </p:cNvPr>
          <p:cNvSpPr>
            <a:spLocks noGrp="1"/>
          </p:cNvSpPr>
          <p:nvPr>
            <p:ph type="body" sz="quarter" idx="28" hasCustomPrompt="1"/>
          </p:nvPr>
        </p:nvSpPr>
        <p:spPr>
          <a:xfrm>
            <a:off x="8262934" y="1644602"/>
            <a:ext cx="3055933" cy="461665"/>
          </a:xfrm>
          <a:effectLst/>
        </p:spPr>
        <p:txBody>
          <a:bodyPr>
            <a:normAutofit/>
          </a:bodyPr>
          <a:lstStyle>
            <a:lvl1pPr marL="0" indent="0">
              <a:buNone/>
              <a:defRPr sz="2400" b="1">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31" name="Picture Placeholder 10">
            <a:extLst>
              <a:ext uri="{FF2B5EF4-FFF2-40B4-BE49-F238E27FC236}">
                <a16:creationId xmlns:a16="http://schemas.microsoft.com/office/drawing/2014/main" id="{DF78019E-7D54-302E-4DEF-3611E422F7DF}"/>
              </a:ext>
            </a:extLst>
          </p:cNvPr>
          <p:cNvSpPr>
            <a:spLocks noGrp="1"/>
          </p:cNvSpPr>
          <p:nvPr>
            <p:ph type="pic" sz="quarter" idx="29"/>
          </p:nvPr>
        </p:nvSpPr>
        <p:spPr>
          <a:xfrm>
            <a:off x="6253647" y="3564027"/>
            <a:ext cx="1828800" cy="1588284"/>
          </a:xfrm>
        </p:spPr>
        <p:txBody>
          <a:bodyPr/>
          <a:lstStyle/>
          <a:p>
            <a:r>
              <a:rPr lang="en-US"/>
              <a:t>Click icon to add picture</a:t>
            </a:r>
          </a:p>
        </p:txBody>
      </p:sp>
      <p:sp>
        <p:nvSpPr>
          <p:cNvPr id="32" name="Text Placeholder 14">
            <a:extLst>
              <a:ext uri="{FF2B5EF4-FFF2-40B4-BE49-F238E27FC236}">
                <a16:creationId xmlns:a16="http://schemas.microsoft.com/office/drawing/2014/main" id="{F783B8AB-D534-EFAE-D1A3-991284194748}"/>
              </a:ext>
            </a:extLst>
          </p:cNvPr>
          <p:cNvSpPr>
            <a:spLocks noGrp="1"/>
          </p:cNvSpPr>
          <p:nvPr>
            <p:ph type="body" sz="quarter" idx="30" hasCustomPrompt="1"/>
          </p:nvPr>
        </p:nvSpPr>
        <p:spPr>
          <a:xfrm>
            <a:off x="8280400" y="4110061"/>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3" name="Text Placeholder 11">
            <a:extLst>
              <a:ext uri="{FF2B5EF4-FFF2-40B4-BE49-F238E27FC236}">
                <a16:creationId xmlns:a16="http://schemas.microsoft.com/office/drawing/2014/main" id="{20632CF5-DCB1-5C7D-5E61-035BD0EFD197}"/>
              </a:ext>
            </a:extLst>
          </p:cNvPr>
          <p:cNvSpPr>
            <a:spLocks noGrp="1"/>
          </p:cNvSpPr>
          <p:nvPr>
            <p:ph type="body" sz="quarter" idx="31" hasCustomPrompt="1"/>
          </p:nvPr>
        </p:nvSpPr>
        <p:spPr>
          <a:xfrm>
            <a:off x="8280400" y="3564029"/>
            <a:ext cx="3055933" cy="461665"/>
          </a:xfrm>
          <a:effectLst/>
        </p:spPr>
        <p:txBody>
          <a:bodyPr>
            <a:normAutofit/>
          </a:bodyPr>
          <a:lstStyle>
            <a:lvl1pPr marL="0" indent="0">
              <a:buNone/>
              <a:defRPr sz="2400" b="1">
                <a:solidFill>
                  <a:schemeClr val="tx1"/>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 name="Title 1">
            <a:extLst>
              <a:ext uri="{FF2B5EF4-FFF2-40B4-BE49-F238E27FC236}">
                <a16:creationId xmlns:a16="http://schemas.microsoft.com/office/drawing/2014/main" id="{1625C3AD-116B-33EC-7192-4D862C690092}"/>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8B0896B7-15BD-AD5C-AF83-88805C3F558B}"/>
              </a:ext>
            </a:extLst>
          </p:cNvPr>
          <p:cNvSpPr>
            <a:spLocks noGrp="1"/>
          </p:cNvSpPr>
          <p:nvPr>
            <p:ph type="sldNum" sz="quarter" idx="32"/>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8440440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 Option 1">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1650D34-2B65-9FF8-12B6-297A6BA32EFC}"/>
              </a:ext>
            </a:extLst>
          </p:cNvPr>
          <p:cNvSpPr>
            <a:spLocks noGrp="1"/>
          </p:cNvSpPr>
          <p:nvPr>
            <p:ph idx="1"/>
          </p:nvPr>
        </p:nvSpPr>
        <p:spPr>
          <a:xfrm>
            <a:off x="1269999" y="1373647"/>
            <a:ext cx="9652000" cy="4351339"/>
          </a:xfrm>
        </p:spPr>
        <p:txBody>
          <a:bodyPr/>
          <a:lstStyle>
            <a:lvl1pPr>
              <a:buClr>
                <a:schemeClr val="accent1"/>
              </a:buClr>
              <a:defRPr/>
            </a:lvl1pPr>
          </a:lstStyle>
          <a:p>
            <a:pPr lvl="0"/>
            <a:r>
              <a:rPr lang="en-US"/>
              <a:t>Click to edit Master text styles</a:t>
            </a:r>
          </a:p>
        </p:txBody>
      </p:sp>
      <p:pic>
        <p:nvPicPr>
          <p:cNvPr id="8" name="Picture 7" descr="A picture containing text, clipart&#10;&#10;AI-generated content may be incorrect.">
            <a:extLst>
              <a:ext uri="{FF2B5EF4-FFF2-40B4-BE49-F238E27FC236}">
                <a16:creationId xmlns:a16="http://schemas.microsoft.com/office/drawing/2014/main" id="{33727730-03B2-7B51-BE7B-EFCF5367FC9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5" name="Title 1">
            <a:extLst>
              <a:ext uri="{FF2B5EF4-FFF2-40B4-BE49-F238E27FC236}">
                <a16:creationId xmlns:a16="http://schemas.microsoft.com/office/drawing/2014/main" id="{8B58DC87-40C9-87B1-1574-06C5946D8BB2}"/>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2" name="Slide Number Placeholder 1">
            <a:extLst>
              <a:ext uri="{FF2B5EF4-FFF2-40B4-BE49-F238E27FC236}">
                <a16:creationId xmlns:a16="http://schemas.microsoft.com/office/drawing/2014/main" id="{50737098-76F1-D967-0F4D-69AA92D8C00A}"/>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6263957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7" name="Content Placeholder 2">
            <a:extLst>
              <a:ext uri="{FF2B5EF4-FFF2-40B4-BE49-F238E27FC236}">
                <a16:creationId xmlns:a16="http://schemas.microsoft.com/office/drawing/2014/main" id="{034B7FA8-387A-7C16-EC47-043A0F59AE99}"/>
              </a:ext>
            </a:extLst>
          </p:cNvPr>
          <p:cNvSpPr>
            <a:spLocks noGrp="1"/>
          </p:cNvSpPr>
          <p:nvPr>
            <p:ph sz="half" idx="1"/>
          </p:nvPr>
        </p:nvSpPr>
        <p:spPr>
          <a:xfrm>
            <a:off x="838199" y="1486037"/>
            <a:ext cx="5181600" cy="4280167"/>
          </a:xfrm>
          <a:noFill/>
        </p:spPr>
        <p:txBody>
          <a:bodyPr/>
          <a:lstStyle/>
          <a:p>
            <a:pPr lvl="0"/>
            <a:r>
              <a:rPr lang="en-US"/>
              <a:t>Click to edit Master text styles</a:t>
            </a:r>
          </a:p>
        </p:txBody>
      </p:sp>
      <p:sp>
        <p:nvSpPr>
          <p:cNvPr id="8" name="Content Placeholder 3">
            <a:extLst>
              <a:ext uri="{FF2B5EF4-FFF2-40B4-BE49-F238E27FC236}">
                <a16:creationId xmlns:a16="http://schemas.microsoft.com/office/drawing/2014/main" id="{6739ED0F-6CEE-2120-DD02-C5ACB90DBA87}"/>
              </a:ext>
            </a:extLst>
          </p:cNvPr>
          <p:cNvSpPr>
            <a:spLocks noGrp="1"/>
          </p:cNvSpPr>
          <p:nvPr>
            <p:ph sz="half" idx="2"/>
          </p:nvPr>
        </p:nvSpPr>
        <p:spPr>
          <a:xfrm>
            <a:off x="6172203" y="1486037"/>
            <a:ext cx="5181600" cy="4280167"/>
          </a:xfrm>
          <a:noFill/>
        </p:spPr>
        <p:txBody>
          <a:bodyPr/>
          <a:lstStyle/>
          <a:p>
            <a:pPr lvl="0"/>
            <a:r>
              <a:rPr lang="en-US"/>
              <a:t>Click to edit Master text styles</a:t>
            </a:r>
          </a:p>
        </p:txBody>
      </p:sp>
      <p:sp>
        <p:nvSpPr>
          <p:cNvPr id="2" name="Title 1">
            <a:extLst>
              <a:ext uri="{FF2B5EF4-FFF2-40B4-BE49-F238E27FC236}">
                <a16:creationId xmlns:a16="http://schemas.microsoft.com/office/drawing/2014/main" id="{C45DA711-5619-9284-A520-17DC11C6503C}"/>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AB0B2B2-419C-7E36-D058-47C871488FD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8929111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graphic">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8" name="Content Placeholder 3">
            <a:extLst>
              <a:ext uri="{FF2B5EF4-FFF2-40B4-BE49-F238E27FC236}">
                <a16:creationId xmlns:a16="http://schemas.microsoft.com/office/drawing/2014/main" id="{6739ED0F-6CEE-2120-DD02-C5ACB90DBA87}"/>
              </a:ext>
            </a:extLst>
          </p:cNvPr>
          <p:cNvSpPr>
            <a:spLocks noGrp="1"/>
          </p:cNvSpPr>
          <p:nvPr>
            <p:ph sz="half" idx="2" hasCustomPrompt="1"/>
          </p:nvPr>
        </p:nvSpPr>
        <p:spPr>
          <a:xfrm>
            <a:off x="6172203" y="1777734"/>
            <a:ext cx="5181600" cy="4280167"/>
          </a:xfrm>
          <a:noFill/>
        </p:spPr>
        <p:txBody>
          <a:bodyPr/>
          <a:lstStyle>
            <a:lvl1pPr marL="0" indent="0">
              <a:buNone/>
              <a:defRPr b="0"/>
            </a:lvl1pPr>
          </a:lstStyle>
          <a:p>
            <a:r>
              <a:rPr lang="en-US"/>
              <a:t>Click to add text</a:t>
            </a:r>
          </a:p>
        </p:txBody>
      </p:sp>
      <p:pic>
        <p:nvPicPr>
          <p:cNvPr id="17" name="Picture 16" descr="Shape, rectangle&#10;&#10;AI-generated content may be incorrect.">
            <a:extLst>
              <a:ext uri="{FF2B5EF4-FFF2-40B4-BE49-F238E27FC236}">
                <a16:creationId xmlns:a16="http://schemas.microsoft.com/office/drawing/2014/main" id="{C84869AF-3B04-7930-AC6C-67733DA6452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87857" y="4278629"/>
            <a:ext cx="5524927" cy="598171"/>
          </a:xfrm>
          <a:prstGeom prst="rect">
            <a:avLst/>
          </a:prstGeom>
        </p:spPr>
      </p:pic>
      <p:pic>
        <p:nvPicPr>
          <p:cNvPr id="15" name="Picture 14" descr="Icon&#10;&#10;AI-generated content may be incorrect.">
            <a:extLst>
              <a:ext uri="{FF2B5EF4-FFF2-40B4-BE49-F238E27FC236}">
                <a16:creationId xmlns:a16="http://schemas.microsoft.com/office/drawing/2014/main" id="{B9E25360-8E23-73D9-3B0A-4EF9BDA2F6C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1347788" y="1701535"/>
            <a:ext cx="3457577" cy="3794120"/>
          </a:xfrm>
          <a:prstGeom prst="rect">
            <a:avLst/>
          </a:prstGeom>
        </p:spPr>
      </p:pic>
      <p:sp>
        <p:nvSpPr>
          <p:cNvPr id="2" name="Title 1">
            <a:extLst>
              <a:ext uri="{FF2B5EF4-FFF2-40B4-BE49-F238E27FC236}">
                <a16:creationId xmlns:a16="http://schemas.microsoft.com/office/drawing/2014/main" id="{352A04FA-5779-DE6C-E5E6-9759E7693189}"/>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DADB6D2-F14C-34C1-5CB3-D8BD3F37131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4295364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Title 1">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1"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1"/>
              </a:solidFill>
            </a:endParaRPr>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92000"/>
            <a:extLst>
              <a:ext uri="{28A0092B-C50C-407E-A947-70E740481C1C}">
                <a14:useLocalDpi xmlns:a14="http://schemas.microsoft.com/office/drawing/2010/main" val="0"/>
              </a:ext>
            </a:extLst>
          </a:blip>
          <a:stretch>
            <a:fillRect/>
          </a:stretch>
        </p:blipFill>
        <p:spPr>
          <a:xfrm rot="20272864">
            <a:off x="4163284" y="958571"/>
            <a:ext cx="8202536" cy="5435807"/>
          </a:xfrm>
          <a:prstGeom prst="rect">
            <a:avLst/>
          </a:prstGeom>
        </p:spPr>
      </p:pic>
      <p:sp>
        <p:nvSpPr>
          <p:cNvPr id="12" name="Freeform: Shape 11">
            <a:extLst>
              <a:ext uri="{FF2B5EF4-FFF2-40B4-BE49-F238E27FC236}">
                <a16:creationId xmlns:a16="http://schemas.microsoft.com/office/drawing/2014/main" id="{9DF33B15-7E3E-6392-BE7E-00FF4F29638E}"/>
              </a:ext>
            </a:extLst>
          </p:cNvPr>
          <p:cNvSpPr>
            <a:spLocks noGrp="1" noRot="1" noMove="1" noResize="1" noEditPoints="1" noAdjustHandles="1" noChangeArrowheads="1" noChangeShapeType="1"/>
          </p:cNvSpPr>
          <p:nvPr userDrawn="1"/>
        </p:nvSpPr>
        <p:spPr>
          <a:xfrm rot="10800000">
            <a:off x="2" y="0"/>
            <a:ext cx="8879303" cy="6858000"/>
          </a:xfrm>
          <a:custGeom>
            <a:avLst/>
            <a:gdLst>
              <a:gd name="connsiteX0" fmla="*/ 8879303 w 8879303"/>
              <a:gd name="connsiteY0" fmla="*/ 6858000 h 6858000"/>
              <a:gd name="connsiteX1" fmla="*/ 0 w 8879303"/>
              <a:gd name="connsiteY1" fmla="*/ 6858000 h 6858000"/>
              <a:gd name="connsiteX2" fmla="*/ 1714500 w 8879303"/>
              <a:gd name="connsiteY2" fmla="*/ 0 h 6858000"/>
              <a:gd name="connsiteX3" fmla="*/ 8879303 w 8879303"/>
              <a:gd name="connsiteY3" fmla="*/ 0 h 6858000"/>
            </a:gdLst>
            <a:ahLst/>
            <a:cxnLst>
              <a:cxn ang="0">
                <a:pos x="connsiteX0" y="connsiteY0"/>
              </a:cxn>
              <a:cxn ang="0">
                <a:pos x="connsiteX1" y="connsiteY1"/>
              </a:cxn>
              <a:cxn ang="0">
                <a:pos x="connsiteX2" y="connsiteY2"/>
              </a:cxn>
              <a:cxn ang="0">
                <a:pos x="connsiteX3" y="connsiteY3"/>
              </a:cxn>
            </a:cxnLst>
            <a:rect l="l" t="t" r="r" b="b"/>
            <a:pathLst>
              <a:path w="8879303" h="6858000">
                <a:moveTo>
                  <a:pt x="8879303" y="6858000"/>
                </a:moveTo>
                <a:lnTo>
                  <a:pt x="0" y="6858000"/>
                </a:lnTo>
                <a:lnTo>
                  <a:pt x="1714500" y="0"/>
                </a:lnTo>
                <a:lnTo>
                  <a:pt x="8879303"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670279" y="1706602"/>
            <a:ext cx="6430341" cy="1946853"/>
          </a:xfrm>
          <a:prstGeom prst="rect">
            <a:avLst/>
          </a:prstGeom>
        </p:spPr>
        <p:txBody>
          <a:bodyPr>
            <a:normAutofit/>
          </a:bodyPr>
          <a:lstStyle>
            <a:lvl1pPr>
              <a:defRPr sz="60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670279" y="3779898"/>
            <a:ext cx="6430341" cy="766660"/>
          </a:xfrm>
        </p:spPr>
        <p:txBody>
          <a:bodyPr>
            <a:normAutofit/>
          </a:bodyPr>
          <a:lstStyle>
            <a:lvl1pPr marL="0" indent="0">
              <a:buNone/>
              <a:defRPr sz="32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970736" y="6284021"/>
            <a:ext cx="2025193" cy="491315"/>
          </a:xfrm>
          <a:prstGeom prst="rect">
            <a:avLst/>
          </a:prstGeom>
        </p:spPr>
      </p:pic>
    </p:spTree>
    <p:extLst>
      <p:ext uri="{BB962C8B-B14F-4D97-AF65-F5344CB8AC3E}">
        <p14:creationId xmlns:p14="http://schemas.microsoft.com/office/powerpoint/2010/main" val="925282114"/>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1"/>
              </a:solidFill>
            </a:endParaRPr>
          </a:p>
        </p:txBody>
      </p:sp>
      <p:sp>
        <p:nvSpPr>
          <p:cNvPr id="6" name="Rectangle 5">
            <a:extLst>
              <a:ext uri="{FF2B5EF4-FFF2-40B4-BE49-F238E27FC236}">
                <a16:creationId xmlns:a16="http://schemas.microsoft.com/office/drawing/2014/main" id="{5C632C29-012D-A044-AD59-40134856A27F}"/>
              </a:ext>
            </a:extLst>
          </p:cNvPr>
          <p:cNvSpPr/>
          <p:nvPr userDrawn="1"/>
        </p:nvSpPr>
        <p:spPr>
          <a:xfrm>
            <a:off x="5433450" y="0"/>
            <a:ext cx="6758551"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52000"/>
            <a:extLst>
              <a:ext uri="{28A0092B-C50C-407E-A947-70E740481C1C}">
                <a14:useLocalDpi xmlns:a14="http://schemas.microsoft.com/office/drawing/2010/main" val="0"/>
              </a:ext>
            </a:extLst>
          </a:blip>
          <a:stretch>
            <a:fillRect/>
          </a:stretch>
        </p:blipFill>
        <p:spPr>
          <a:xfrm rot="12261690">
            <a:off x="65915" y="-214691"/>
            <a:ext cx="5312172" cy="3520368"/>
          </a:xfrm>
          <a:prstGeom prst="rect">
            <a:avLst/>
          </a:prstGeom>
        </p:spPr>
      </p:pic>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5597555" y="1650250"/>
            <a:ext cx="6430341" cy="1946853"/>
          </a:xfrm>
          <a:prstGeom prst="rect">
            <a:avLst/>
          </a:prstGeom>
        </p:spPr>
        <p:txBody>
          <a:bodyPr>
            <a:normAutofit/>
          </a:bodyPr>
          <a:lstStyle>
            <a:lvl1pPr>
              <a:defRPr sz="60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5597554" y="3695822"/>
            <a:ext cx="6430341" cy="766660"/>
          </a:xfrm>
        </p:spPr>
        <p:txBody>
          <a:bodyPr>
            <a:normAutofit/>
          </a:bodyPr>
          <a:lstStyle>
            <a:lvl1pPr marL="0" indent="0">
              <a:buNone/>
              <a:defRPr sz="32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65541" y="6219667"/>
            <a:ext cx="2025193" cy="491315"/>
          </a:xfrm>
          <a:prstGeom prst="rect">
            <a:avLst/>
          </a:prstGeom>
        </p:spPr>
      </p:pic>
      <p:pic>
        <p:nvPicPr>
          <p:cNvPr id="2" name="Picture 1" descr="Icon&#10;&#10;AI-generated content may be incorrect.">
            <a:extLst>
              <a:ext uri="{FF2B5EF4-FFF2-40B4-BE49-F238E27FC236}">
                <a16:creationId xmlns:a16="http://schemas.microsoft.com/office/drawing/2014/main" id="{4EB402A1-6EA6-BDA4-3A08-3F0B98A0C924}"/>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718994" y="1286254"/>
            <a:ext cx="4006015" cy="4285495"/>
          </a:xfrm>
          <a:prstGeom prst="rect">
            <a:avLst/>
          </a:prstGeom>
        </p:spPr>
      </p:pic>
    </p:spTree>
    <p:extLst>
      <p:ext uri="{BB962C8B-B14F-4D97-AF65-F5344CB8AC3E}">
        <p14:creationId xmlns:p14="http://schemas.microsoft.com/office/powerpoint/2010/main" val="2800554219"/>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201" y="4680284"/>
            <a:ext cx="10515599" cy="1287379"/>
          </a:xfrm>
        </p:spPr>
        <p:txBody>
          <a:bodyPr/>
          <a:lstStyle>
            <a:lvl1pPr marL="0" indent="0">
              <a:buClr>
                <a:schemeClr val="accent1"/>
              </a:buClr>
              <a:buNone/>
              <a:defRPr/>
            </a:lvl1pPr>
            <a:lvl2pPr marL="457189"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838199" y="1302607"/>
            <a:ext cx="10515600" cy="3281083"/>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D1FA35A1-6BB3-D376-F43F-F54077499F1D}"/>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AA3159A-F1BC-D3F9-0B4C-9360F89A9064}"/>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2921064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201" y="4680284"/>
            <a:ext cx="10515599" cy="1287379"/>
          </a:xfrm>
        </p:spPr>
        <p:txBody>
          <a:bodyPr/>
          <a:lstStyle>
            <a:lvl1pPr marL="0" indent="0">
              <a:buClr>
                <a:schemeClr val="accent1"/>
              </a:buClr>
              <a:buNone/>
              <a:defRPr/>
            </a:lvl1pPr>
            <a:lvl2pPr marL="457189"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5" name="Table Placeholder 4">
            <a:extLst>
              <a:ext uri="{FF2B5EF4-FFF2-40B4-BE49-F238E27FC236}">
                <a16:creationId xmlns:a16="http://schemas.microsoft.com/office/drawing/2014/main" id="{CA0FAF0A-136D-C5B7-1F24-7F06DFD29C5D}"/>
              </a:ext>
            </a:extLst>
          </p:cNvPr>
          <p:cNvSpPr>
            <a:spLocks noGrp="1"/>
          </p:cNvSpPr>
          <p:nvPr>
            <p:ph type="tbl" sz="quarter" idx="10" hasCustomPrompt="1"/>
          </p:nvPr>
        </p:nvSpPr>
        <p:spPr>
          <a:xfrm>
            <a:off x="838199" y="1306854"/>
            <a:ext cx="10515600" cy="3272591"/>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A8D01D4B-7552-8C25-DD4A-A9FD06F58B67}"/>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E11397B3-8471-8CA2-8EFF-99617839D7A3}"/>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40547014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202" y="1371601"/>
            <a:ext cx="4912895" cy="4591817"/>
          </a:xfrm>
        </p:spPr>
        <p:txBody>
          <a:bodyPr/>
          <a:lstStyle>
            <a:lvl1pPr marL="0" indent="0">
              <a:buClr>
                <a:schemeClr val="accent1"/>
              </a:buClr>
              <a:buNone/>
              <a:defRPr/>
            </a:lvl1pPr>
            <a:lvl2pPr marL="457189"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6096001" y="1371599"/>
            <a:ext cx="5382127" cy="4591819"/>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7D91C205-C20A-9409-CA4E-FAF2E58D7D0E}"/>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0E39CBB-761C-8953-73A0-E31F8F38A989}"/>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8171825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dd Vide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2" name="Media Placeholder 2">
            <a:extLst>
              <a:ext uri="{FF2B5EF4-FFF2-40B4-BE49-F238E27FC236}">
                <a16:creationId xmlns:a16="http://schemas.microsoft.com/office/drawing/2014/main" id="{BB7F313C-35EB-9051-9D25-8AC26D50D6F7}"/>
              </a:ext>
            </a:extLst>
          </p:cNvPr>
          <p:cNvSpPr>
            <a:spLocks noGrp="1"/>
          </p:cNvSpPr>
          <p:nvPr>
            <p:ph type="media" sz="quarter" idx="13" hasCustomPrompt="1"/>
          </p:nvPr>
        </p:nvSpPr>
        <p:spPr>
          <a:xfrm>
            <a:off x="838200" y="1335503"/>
            <a:ext cx="10515600" cy="4511844"/>
          </a:xfrm>
        </p:spPr>
        <p:txBody>
          <a:bodyPr/>
          <a:lstStyle>
            <a:lvl1pPr>
              <a:defRPr/>
            </a:lvl1pPr>
          </a:lstStyle>
          <a:p>
            <a:r>
              <a:rPr lang="en-US"/>
              <a:t>Click to add video</a:t>
            </a:r>
          </a:p>
        </p:txBody>
      </p:sp>
      <p:sp>
        <p:nvSpPr>
          <p:cNvPr id="3" name="Title 1">
            <a:extLst>
              <a:ext uri="{FF2B5EF4-FFF2-40B4-BE49-F238E27FC236}">
                <a16:creationId xmlns:a16="http://schemas.microsoft.com/office/drawing/2014/main" id="{1BC21F0B-06EE-FC71-E0FD-012C7AE1A6A2}"/>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4" name="Slide Number Placeholder 3">
            <a:extLst>
              <a:ext uri="{FF2B5EF4-FFF2-40B4-BE49-F238E27FC236}">
                <a16:creationId xmlns:a16="http://schemas.microsoft.com/office/drawing/2014/main" id="{7B7925A5-1D0E-4E6C-2503-AA2D8E184E6C}"/>
              </a:ext>
            </a:extLst>
          </p:cNvPr>
          <p:cNvSpPr>
            <a:spLocks noGrp="1"/>
          </p:cNvSpPr>
          <p:nvPr>
            <p:ph type="sldNum" sz="quarter" idx="14"/>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401145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7" name="Content Placeholder 2">
            <a:extLst>
              <a:ext uri="{FF2B5EF4-FFF2-40B4-BE49-F238E27FC236}">
                <a16:creationId xmlns:a16="http://schemas.microsoft.com/office/drawing/2014/main" id="{034B7FA8-387A-7C16-EC47-043A0F59AE99}"/>
              </a:ext>
            </a:extLst>
          </p:cNvPr>
          <p:cNvSpPr>
            <a:spLocks noGrp="1"/>
          </p:cNvSpPr>
          <p:nvPr>
            <p:ph sz="half" idx="1"/>
          </p:nvPr>
        </p:nvSpPr>
        <p:spPr>
          <a:xfrm>
            <a:off x="838199" y="1486036"/>
            <a:ext cx="5181600" cy="4280166"/>
          </a:xfrm>
          <a:noFill/>
        </p:spPr>
        <p:txBody>
          <a:bodyPr/>
          <a:lstStyle/>
          <a:p>
            <a:pPr lvl="0"/>
            <a:r>
              <a:rPr lang="en-US"/>
              <a:t>Click to edit Master text styles</a:t>
            </a:r>
          </a:p>
        </p:txBody>
      </p:sp>
      <p:sp>
        <p:nvSpPr>
          <p:cNvPr id="8" name="Content Placeholder 3">
            <a:extLst>
              <a:ext uri="{FF2B5EF4-FFF2-40B4-BE49-F238E27FC236}">
                <a16:creationId xmlns:a16="http://schemas.microsoft.com/office/drawing/2014/main" id="{6739ED0F-6CEE-2120-DD02-C5ACB90DBA87}"/>
              </a:ext>
            </a:extLst>
          </p:cNvPr>
          <p:cNvSpPr>
            <a:spLocks noGrp="1"/>
          </p:cNvSpPr>
          <p:nvPr>
            <p:ph sz="half" idx="2"/>
          </p:nvPr>
        </p:nvSpPr>
        <p:spPr>
          <a:xfrm>
            <a:off x="6172202" y="1486036"/>
            <a:ext cx="5181600" cy="4280166"/>
          </a:xfrm>
          <a:noFill/>
        </p:spPr>
        <p:txBody>
          <a:bodyPr/>
          <a:lstStyle/>
          <a:p>
            <a:pPr lvl="0"/>
            <a:r>
              <a:rPr lang="en-US"/>
              <a:t>Click to edit Master text styles</a:t>
            </a:r>
          </a:p>
        </p:txBody>
      </p:sp>
      <p:sp>
        <p:nvSpPr>
          <p:cNvPr id="2" name="Title 1">
            <a:extLst>
              <a:ext uri="{FF2B5EF4-FFF2-40B4-BE49-F238E27FC236}">
                <a16:creationId xmlns:a16="http://schemas.microsoft.com/office/drawing/2014/main" id="{C45DA711-5619-9284-A520-17DC11C6503C}"/>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AB0B2B2-419C-7E36-D058-47C871488FD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5324496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melime/Process">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10" name="SmartArt Placeholder 9">
            <a:extLst>
              <a:ext uri="{FF2B5EF4-FFF2-40B4-BE49-F238E27FC236}">
                <a16:creationId xmlns:a16="http://schemas.microsoft.com/office/drawing/2014/main" id="{F44A5AA9-B798-6883-7464-462CC4DFD89B}"/>
              </a:ext>
            </a:extLst>
          </p:cNvPr>
          <p:cNvSpPr>
            <a:spLocks noGrp="1"/>
          </p:cNvSpPr>
          <p:nvPr>
            <p:ph type="dgm" sz="quarter" idx="10" hasCustomPrompt="1"/>
          </p:nvPr>
        </p:nvSpPr>
        <p:spPr>
          <a:xfrm>
            <a:off x="838200" y="1335006"/>
            <a:ext cx="10515600" cy="4548439"/>
          </a:xfrm>
        </p:spPr>
        <p:txBody>
          <a:bodyPr/>
          <a:lstStyle>
            <a:lvl1pPr>
              <a:defRPr/>
            </a:lvl1pPr>
          </a:lstStyle>
          <a:p>
            <a:r>
              <a:rPr lang="en-US"/>
              <a:t>Click to use Smart Art Graphic such as timelines or processes </a:t>
            </a:r>
          </a:p>
        </p:txBody>
      </p:sp>
      <p:sp>
        <p:nvSpPr>
          <p:cNvPr id="2" name="Title 1">
            <a:extLst>
              <a:ext uri="{FF2B5EF4-FFF2-40B4-BE49-F238E27FC236}">
                <a16:creationId xmlns:a16="http://schemas.microsoft.com/office/drawing/2014/main" id="{F31CB89D-40D6-F175-982A-5480CA94173A}"/>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7F107707-DF77-645E-C596-BBA668B74741}"/>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9391633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melime/Process">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2" name="Title 1">
            <a:extLst>
              <a:ext uri="{FF2B5EF4-FFF2-40B4-BE49-F238E27FC236}">
                <a16:creationId xmlns:a16="http://schemas.microsoft.com/office/drawing/2014/main" id="{F31CB89D-40D6-F175-982A-5480CA94173A}"/>
              </a:ext>
            </a:extLst>
          </p:cNvPr>
          <p:cNvSpPr>
            <a:spLocks noGrp="1"/>
          </p:cNvSpPr>
          <p:nvPr>
            <p:ph type="title" hasCustomPrompt="1"/>
          </p:nvPr>
        </p:nvSpPr>
        <p:spPr>
          <a:xfrm>
            <a:off x="534185" y="404303"/>
            <a:ext cx="11123627" cy="779463"/>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7F107707-DF77-645E-C596-BBA668B74741}"/>
              </a:ext>
            </a:extLst>
          </p:cNvPr>
          <p:cNvSpPr>
            <a:spLocks noGrp="1"/>
          </p:cNvSpPr>
          <p:nvPr>
            <p:ph type="sldNum" sz="quarter" idx="11"/>
          </p:nvPr>
        </p:nvSpPr>
        <p:spPr/>
        <p:txBody>
          <a:bodyPr/>
          <a:lstStyle/>
          <a:p>
            <a:fld id="{7A3832A0-79CF-4AB2-A86D-F6819D2BCBA5}" type="slidenum">
              <a:rPr lang="en-US" smtClean="0"/>
              <a:pPr/>
              <a:t>‹#›</a:t>
            </a:fld>
            <a:endParaRPr lang="en-US"/>
          </a:p>
        </p:txBody>
      </p:sp>
      <p:sp>
        <p:nvSpPr>
          <p:cNvPr id="4" name="Rectangle 3">
            <a:extLst>
              <a:ext uri="{FF2B5EF4-FFF2-40B4-BE49-F238E27FC236}">
                <a16:creationId xmlns:a16="http://schemas.microsoft.com/office/drawing/2014/main" id="{3C2A2963-D803-A531-E845-710218B9E514}"/>
              </a:ext>
            </a:extLst>
          </p:cNvPr>
          <p:cNvSpPr/>
          <p:nvPr userDrawn="1"/>
        </p:nvSpPr>
        <p:spPr>
          <a:xfrm>
            <a:off x="0" y="1"/>
            <a:ext cx="12192000" cy="620201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463521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estions">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12192000"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378467">
            <a:off x="328949" y="259736"/>
            <a:ext cx="9855215" cy="6531035"/>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3309761" y="2368943"/>
            <a:ext cx="5572481" cy="1325563"/>
          </a:xfrm>
          <a:prstGeom prst="rect">
            <a:avLst/>
          </a:prstGeom>
          <a:noFill/>
        </p:spPr>
        <p:txBody>
          <a:bodyPr>
            <a:noAutofit/>
          </a:bodyPr>
          <a:lstStyle>
            <a:lvl1pPr>
              <a:defRPr sz="72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Tree>
    <p:extLst>
      <p:ext uri="{BB962C8B-B14F-4D97-AF65-F5344CB8AC3E}">
        <p14:creationId xmlns:p14="http://schemas.microsoft.com/office/powerpoint/2010/main" val="1462389948"/>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estions/Speaker Info">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12192000"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11348211">
            <a:off x="-146453" y="-496736"/>
            <a:ext cx="9855215" cy="6531035"/>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3299404" y="2378419"/>
            <a:ext cx="5593192" cy="1325563"/>
          </a:xfrm>
          <a:prstGeom prst="rect">
            <a:avLst/>
          </a:prstGeom>
          <a:noFill/>
        </p:spPr>
        <p:txBody>
          <a:bodyPr>
            <a:noAutofit/>
          </a:bodyPr>
          <a:lstStyle>
            <a:lvl1pPr>
              <a:defRPr sz="72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83405" y="6284021"/>
            <a:ext cx="2025193" cy="491315"/>
          </a:xfrm>
          <a:prstGeom prst="rect">
            <a:avLst/>
          </a:prstGeom>
        </p:spPr>
      </p:pic>
      <p:sp>
        <p:nvSpPr>
          <p:cNvPr id="2" name="Subtitle 1">
            <a:extLst>
              <a:ext uri="{FF2B5EF4-FFF2-40B4-BE49-F238E27FC236}">
                <a16:creationId xmlns:a16="http://schemas.microsoft.com/office/drawing/2014/main" id="{9E682EDB-4CDC-344D-E696-F67DF8D3C1BD}"/>
              </a:ext>
            </a:extLst>
          </p:cNvPr>
          <p:cNvSpPr>
            <a:spLocks noGrp="1"/>
          </p:cNvSpPr>
          <p:nvPr>
            <p:ph type="subTitle" idx="1"/>
          </p:nvPr>
        </p:nvSpPr>
        <p:spPr>
          <a:xfrm>
            <a:off x="4819072" y="4407478"/>
            <a:ext cx="4073525" cy="535575"/>
          </a:xfrm>
        </p:spPr>
        <p:txBody>
          <a:bodyPr/>
          <a:lstStyle/>
          <a:p>
            <a:r>
              <a:rPr lang="en-US"/>
              <a:t>Click to edit Master subtitle style</a:t>
            </a:r>
          </a:p>
        </p:txBody>
      </p:sp>
      <p:sp>
        <p:nvSpPr>
          <p:cNvPr id="4" name="Picture Placeholder 2">
            <a:extLst>
              <a:ext uri="{FF2B5EF4-FFF2-40B4-BE49-F238E27FC236}">
                <a16:creationId xmlns:a16="http://schemas.microsoft.com/office/drawing/2014/main" id="{E36917EB-E22D-A691-9AD1-B3FF19D57581}"/>
              </a:ext>
            </a:extLst>
          </p:cNvPr>
          <p:cNvSpPr>
            <a:spLocks noGrp="1"/>
          </p:cNvSpPr>
          <p:nvPr>
            <p:ph type="pic" sz="quarter" idx="10"/>
          </p:nvPr>
        </p:nvSpPr>
        <p:spPr>
          <a:xfrm>
            <a:off x="3299405" y="4407478"/>
            <a:ext cx="1357203" cy="1356047"/>
          </a:xfrm>
        </p:spPr>
        <p:txBody>
          <a:bodyPr/>
          <a:lstStyle/>
          <a:p>
            <a:r>
              <a:rPr lang="en-US"/>
              <a:t>Click icon to add picture</a:t>
            </a:r>
          </a:p>
        </p:txBody>
      </p:sp>
      <p:sp>
        <p:nvSpPr>
          <p:cNvPr id="6" name="Text Placeholder 3">
            <a:extLst>
              <a:ext uri="{FF2B5EF4-FFF2-40B4-BE49-F238E27FC236}">
                <a16:creationId xmlns:a16="http://schemas.microsoft.com/office/drawing/2014/main" id="{A99A5264-03C7-605B-A263-99085535C679}"/>
              </a:ext>
            </a:extLst>
          </p:cNvPr>
          <p:cNvSpPr>
            <a:spLocks noGrp="1"/>
          </p:cNvSpPr>
          <p:nvPr>
            <p:ph type="body" sz="quarter" idx="11"/>
          </p:nvPr>
        </p:nvSpPr>
        <p:spPr>
          <a:xfrm>
            <a:off x="4819072" y="4985649"/>
            <a:ext cx="4073525" cy="777875"/>
          </a:xfrm>
        </p:spPr>
        <p:txBody>
          <a:bodyPr/>
          <a:lstStyle/>
          <a:p>
            <a:pPr lvl="0"/>
            <a:r>
              <a:rPr lang="en-US"/>
              <a:t>Click to edit Master text styles</a:t>
            </a:r>
          </a:p>
        </p:txBody>
      </p:sp>
    </p:spTree>
    <p:extLst>
      <p:ext uri="{BB962C8B-B14F-4D97-AF65-F5344CB8AC3E}">
        <p14:creationId xmlns:p14="http://schemas.microsoft.com/office/powerpoint/2010/main" val="2045532948"/>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EB6E-366E-F933-127C-F322D39E97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7B3949-75B1-0586-397B-D77EC0C4EC02}"/>
              </a:ext>
            </a:extLst>
          </p:cNvPr>
          <p:cNvSpPr>
            <a:spLocks noGrp="1"/>
          </p:cNvSpPr>
          <p:nvPr>
            <p:ph idx="1"/>
          </p:nvPr>
        </p:nvSpPr>
        <p:spPr>
          <a:xfrm>
            <a:off x="5183189" y="987426"/>
            <a:ext cx="56372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9DE2FA-D6C7-89E1-66FF-75F87C3F638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1D172F-36D6-7E6A-DC40-E7F4B9EFEEDF}"/>
              </a:ext>
            </a:extLst>
          </p:cNvPr>
          <p:cNvSpPr>
            <a:spLocks noGrp="1"/>
          </p:cNvSpPr>
          <p:nvPr>
            <p:ph type="dt" sz="half" idx="10"/>
          </p:nvPr>
        </p:nvSpPr>
        <p:spPr/>
        <p:txBody>
          <a:bodyPr/>
          <a:lstStyle/>
          <a:p>
            <a:fld id="{7D5E8537-5AE4-4827-89A4-6FA3766152CD}" type="datetime1">
              <a:rPr lang="en-US" smtClean="0"/>
              <a:t>8/10/2026</a:t>
            </a:fld>
            <a:endParaRPr lang="en-US"/>
          </a:p>
        </p:txBody>
      </p:sp>
      <p:sp>
        <p:nvSpPr>
          <p:cNvPr id="6" name="Footer Placeholder 5">
            <a:extLst>
              <a:ext uri="{FF2B5EF4-FFF2-40B4-BE49-F238E27FC236}">
                <a16:creationId xmlns:a16="http://schemas.microsoft.com/office/drawing/2014/main" id="{1AE0830B-D1B1-83EB-4F3B-EB1A0C720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40630-B841-57D5-38AD-4553E2B97D3C}"/>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3051459209"/>
      </p:ext>
    </p:extLst>
  </p:cSld>
  <p:clrMapOvr>
    <a:masterClrMapping/>
  </p:clrMapOvr>
  <p:transition spd="slow">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98964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61726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F3FC9-75CA-B8D3-7FE1-2998B05790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0F7F6A-E9EE-7B9F-0B4E-CC3A44A46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BD1E70-4849-3004-A4C9-ED638309C5BD}"/>
              </a:ext>
            </a:extLst>
          </p:cNvPr>
          <p:cNvSpPr>
            <a:spLocks noGrp="1"/>
          </p:cNvSpPr>
          <p:nvPr>
            <p:ph type="dt" sz="half" idx="10"/>
          </p:nvPr>
        </p:nvSpPr>
        <p:spPr/>
        <p:txBody>
          <a:bodyPr/>
          <a:lstStyle/>
          <a:p>
            <a:fld id="{D8C5BFE9-AA7F-46C0-95FB-F0D1C1CC2E06}" type="datetimeFigureOut">
              <a:rPr lang="en-US" smtClean="0"/>
              <a:t>8/10/2026</a:t>
            </a:fld>
            <a:endParaRPr lang="en-US"/>
          </a:p>
        </p:txBody>
      </p:sp>
      <p:sp>
        <p:nvSpPr>
          <p:cNvPr id="5" name="Footer Placeholder 4">
            <a:extLst>
              <a:ext uri="{FF2B5EF4-FFF2-40B4-BE49-F238E27FC236}">
                <a16:creationId xmlns:a16="http://schemas.microsoft.com/office/drawing/2014/main" id="{894807C7-B263-2500-B304-B62DB9A98D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94ECA2-1E0B-2E3B-4166-AFAFB5B3BBCF}"/>
              </a:ext>
            </a:extLst>
          </p:cNvPr>
          <p:cNvSpPr>
            <a:spLocks noGrp="1"/>
          </p:cNvSpPr>
          <p:nvPr>
            <p:ph type="sldNum" sz="quarter" idx="12"/>
          </p:nvPr>
        </p:nvSpPr>
        <p:spPr/>
        <p:txBody>
          <a:bodyPr/>
          <a:lstStyle/>
          <a:p>
            <a:fld id="{4A22A302-AF3C-4074-92F7-4CDF9E54CC1A}" type="slidenum">
              <a:rPr lang="en-US" smtClean="0"/>
              <a:t>‹#›</a:t>
            </a:fld>
            <a:endParaRPr lang="en-US"/>
          </a:p>
        </p:txBody>
      </p:sp>
    </p:spTree>
    <p:extLst>
      <p:ext uri="{BB962C8B-B14F-4D97-AF65-F5344CB8AC3E}">
        <p14:creationId xmlns:p14="http://schemas.microsoft.com/office/powerpoint/2010/main" val="24242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graphic">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8" name="Content Placeholder 3">
            <a:extLst>
              <a:ext uri="{FF2B5EF4-FFF2-40B4-BE49-F238E27FC236}">
                <a16:creationId xmlns:a16="http://schemas.microsoft.com/office/drawing/2014/main" id="{6739ED0F-6CEE-2120-DD02-C5ACB90DBA87}"/>
              </a:ext>
            </a:extLst>
          </p:cNvPr>
          <p:cNvSpPr>
            <a:spLocks noGrp="1"/>
          </p:cNvSpPr>
          <p:nvPr>
            <p:ph sz="half" idx="2" hasCustomPrompt="1"/>
          </p:nvPr>
        </p:nvSpPr>
        <p:spPr>
          <a:xfrm>
            <a:off x="6172202" y="1777734"/>
            <a:ext cx="5181600" cy="4280166"/>
          </a:xfrm>
          <a:noFill/>
        </p:spPr>
        <p:txBody>
          <a:bodyPr/>
          <a:lstStyle>
            <a:lvl1pPr marL="0" indent="0">
              <a:buNone/>
              <a:defRPr b="0"/>
            </a:lvl1pPr>
          </a:lstStyle>
          <a:p>
            <a:r>
              <a:rPr lang="en-US"/>
              <a:t>Click to add text</a:t>
            </a:r>
          </a:p>
        </p:txBody>
      </p:sp>
      <p:pic>
        <p:nvPicPr>
          <p:cNvPr id="17" name="Picture 16" descr="Shape, rectangle&#10;&#10;AI-generated content may be incorrect.">
            <a:extLst>
              <a:ext uri="{FF2B5EF4-FFF2-40B4-BE49-F238E27FC236}">
                <a16:creationId xmlns:a16="http://schemas.microsoft.com/office/drawing/2014/main" id="{C84869AF-3B04-7930-AC6C-67733DA6452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87856" y="4278630"/>
            <a:ext cx="5524926" cy="598170"/>
          </a:xfrm>
          <a:prstGeom prst="rect">
            <a:avLst/>
          </a:prstGeom>
        </p:spPr>
      </p:pic>
      <p:pic>
        <p:nvPicPr>
          <p:cNvPr id="15" name="Picture 14" descr="Icon&#10;&#10;AI-generated content may be incorrect.">
            <a:extLst>
              <a:ext uri="{FF2B5EF4-FFF2-40B4-BE49-F238E27FC236}">
                <a16:creationId xmlns:a16="http://schemas.microsoft.com/office/drawing/2014/main" id="{B9E25360-8E23-73D9-3B0A-4EF9BDA2F6C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1347786" y="1701534"/>
            <a:ext cx="3457577" cy="3794120"/>
          </a:xfrm>
          <a:prstGeom prst="rect">
            <a:avLst/>
          </a:prstGeom>
        </p:spPr>
      </p:pic>
      <p:sp>
        <p:nvSpPr>
          <p:cNvPr id="2" name="Title 1">
            <a:extLst>
              <a:ext uri="{FF2B5EF4-FFF2-40B4-BE49-F238E27FC236}">
                <a16:creationId xmlns:a16="http://schemas.microsoft.com/office/drawing/2014/main" id="{352A04FA-5779-DE6C-E5E6-9759E7693189}"/>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DADB6D2-F14C-34C1-5CB3-D8BD3F37131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541416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1">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1"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92000"/>
            <a:extLst>
              <a:ext uri="{28A0092B-C50C-407E-A947-70E740481C1C}">
                <a14:useLocalDpi xmlns:a14="http://schemas.microsoft.com/office/drawing/2010/main" val="0"/>
              </a:ext>
            </a:extLst>
          </a:blip>
          <a:stretch>
            <a:fillRect/>
          </a:stretch>
        </p:blipFill>
        <p:spPr>
          <a:xfrm rot="20272864">
            <a:off x="4163284" y="958570"/>
            <a:ext cx="8202536" cy="5435807"/>
          </a:xfrm>
          <a:prstGeom prst="rect">
            <a:avLst/>
          </a:prstGeom>
        </p:spPr>
      </p:pic>
      <p:sp>
        <p:nvSpPr>
          <p:cNvPr id="12" name="Freeform: Shape 11">
            <a:extLst>
              <a:ext uri="{FF2B5EF4-FFF2-40B4-BE49-F238E27FC236}">
                <a16:creationId xmlns:a16="http://schemas.microsoft.com/office/drawing/2014/main" id="{9DF33B15-7E3E-6392-BE7E-00FF4F29638E}"/>
              </a:ext>
            </a:extLst>
          </p:cNvPr>
          <p:cNvSpPr>
            <a:spLocks noGrp="1" noRot="1" noMove="1" noResize="1" noEditPoints="1" noAdjustHandles="1" noChangeArrowheads="1" noChangeShapeType="1"/>
          </p:cNvSpPr>
          <p:nvPr userDrawn="1"/>
        </p:nvSpPr>
        <p:spPr>
          <a:xfrm rot="10800000">
            <a:off x="0" y="0"/>
            <a:ext cx="8879303" cy="6858000"/>
          </a:xfrm>
          <a:custGeom>
            <a:avLst/>
            <a:gdLst>
              <a:gd name="connsiteX0" fmla="*/ 8879303 w 8879303"/>
              <a:gd name="connsiteY0" fmla="*/ 6858000 h 6858000"/>
              <a:gd name="connsiteX1" fmla="*/ 0 w 8879303"/>
              <a:gd name="connsiteY1" fmla="*/ 6858000 h 6858000"/>
              <a:gd name="connsiteX2" fmla="*/ 1714500 w 8879303"/>
              <a:gd name="connsiteY2" fmla="*/ 0 h 6858000"/>
              <a:gd name="connsiteX3" fmla="*/ 8879303 w 8879303"/>
              <a:gd name="connsiteY3" fmla="*/ 0 h 6858000"/>
            </a:gdLst>
            <a:ahLst/>
            <a:cxnLst>
              <a:cxn ang="0">
                <a:pos x="connsiteX0" y="connsiteY0"/>
              </a:cxn>
              <a:cxn ang="0">
                <a:pos x="connsiteX1" y="connsiteY1"/>
              </a:cxn>
              <a:cxn ang="0">
                <a:pos x="connsiteX2" y="connsiteY2"/>
              </a:cxn>
              <a:cxn ang="0">
                <a:pos x="connsiteX3" y="connsiteY3"/>
              </a:cxn>
            </a:cxnLst>
            <a:rect l="l" t="t" r="r" b="b"/>
            <a:pathLst>
              <a:path w="8879303" h="6858000">
                <a:moveTo>
                  <a:pt x="8879303" y="6858000"/>
                </a:moveTo>
                <a:lnTo>
                  <a:pt x="0" y="6858000"/>
                </a:lnTo>
                <a:lnTo>
                  <a:pt x="1714500" y="0"/>
                </a:lnTo>
                <a:lnTo>
                  <a:pt x="8879303"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670278" y="1706601"/>
            <a:ext cx="6430341" cy="1946853"/>
          </a:xfrm>
          <a:prstGeom prst="rect">
            <a:avLst/>
          </a:prstGeom>
        </p:spPr>
        <p:txBody>
          <a:bodyPr>
            <a:normAutofit/>
          </a:bodyPr>
          <a:lstStyle>
            <a:lvl1pPr>
              <a:defRPr sz="60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670278" y="3779897"/>
            <a:ext cx="6430341" cy="766660"/>
          </a:xfrm>
        </p:spPr>
        <p:txBody>
          <a:bodyPr>
            <a:normAutofit/>
          </a:bodyPr>
          <a:lstStyle>
            <a:lvl1pPr marL="0" indent="0">
              <a:buNone/>
              <a:defRPr sz="32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970734" y="6284020"/>
            <a:ext cx="2025193" cy="491315"/>
          </a:xfrm>
          <a:prstGeom prst="rect">
            <a:avLst/>
          </a:prstGeom>
        </p:spPr>
      </p:pic>
    </p:spTree>
    <p:extLst>
      <p:ext uri="{BB962C8B-B14F-4D97-AF65-F5344CB8AC3E}">
        <p14:creationId xmlns:p14="http://schemas.microsoft.com/office/powerpoint/2010/main" val="2986610850"/>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Rectangle 5">
            <a:extLst>
              <a:ext uri="{FF2B5EF4-FFF2-40B4-BE49-F238E27FC236}">
                <a16:creationId xmlns:a16="http://schemas.microsoft.com/office/drawing/2014/main" id="{5C632C29-012D-A044-AD59-40134856A27F}"/>
              </a:ext>
            </a:extLst>
          </p:cNvPr>
          <p:cNvSpPr/>
          <p:nvPr userDrawn="1"/>
        </p:nvSpPr>
        <p:spPr>
          <a:xfrm>
            <a:off x="5433450" y="0"/>
            <a:ext cx="6758550"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52000"/>
            <a:extLst>
              <a:ext uri="{28A0092B-C50C-407E-A947-70E740481C1C}">
                <a14:useLocalDpi xmlns:a14="http://schemas.microsoft.com/office/drawing/2010/main" val="0"/>
              </a:ext>
            </a:extLst>
          </a:blip>
          <a:stretch>
            <a:fillRect/>
          </a:stretch>
        </p:blipFill>
        <p:spPr>
          <a:xfrm rot="12261690">
            <a:off x="65914" y="-214690"/>
            <a:ext cx="5312172" cy="3520368"/>
          </a:xfrm>
          <a:prstGeom prst="rect">
            <a:avLst/>
          </a:prstGeom>
        </p:spPr>
      </p:pic>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5597554" y="1650249"/>
            <a:ext cx="6430341" cy="1946853"/>
          </a:xfrm>
          <a:prstGeom prst="rect">
            <a:avLst/>
          </a:prstGeom>
        </p:spPr>
        <p:txBody>
          <a:bodyPr>
            <a:normAutofit/>
          </a:bodyPr>
          <a:lstStyle>
            <a:lvl1pPr>
              <a:defRPr sz="60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5597553" y="3695821"/>
            <a:ext cx="6430341" cy="766660"/>
          </a:xfrm>
        </p:spPr>
        <p:txBody>
          <a:bodyPr>
            <a:normAutofit/>
          </a:bodyPr>
          <a:lstStyle>
            <a:lvl1pPr marL="0" indent="0">
              <a:buNone/>
              <a:defRPr sz="32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65540" y="6219666"/>
            <a:ext cx="2025193" cy="491315"/>
          </a:xfrm>
          <a:prstGeom prst="rect">
            <a:avLst/>
          </a:prstGeom>
        </p:spPr>
      </p:pic>
      <p:pic>
        <p:nvPicPr>
          <p:cNvPr id="2" name="Picture 1" descr="Icon&#10;&#10;AI-generated content may be incorrect.">
            <a:extLst>
              <a:ext uri="{FF2B5EF4-FFF2-40B4-BE49-F238E27FC236}">
                <a16:creationId xmlns:a16="http://schemas.microsoft.com/office/drawing/2014/main" id="{4EB402A1-6EA6-BDA4-3A08-3F0B98A0C924}"/>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718993" y="1286252"/>
            <a:ext cx="4006015" cy="4285495"/>
          </a:xfrm>
          <a:prstGeom prst="rect">
            <a:avLst/>
          </a:prstGeom>
        </p:spPr>
      </p:pic>
    </p:spTree>
    <p:extLst>
      <p:ext uri="{BB962C8B-B14F-4D97-AF65-F5344CB8AC3E}">
        <p14:creationId xmlns:p14="http://schemas.microsoft.com/office/powerpoint/2010/main" val="3750534119"/>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199" y="4680283"/>
            <a:ext cx="10515599" cy="1287379"/>
          </a:xfrm>
        </p:spPr>
        <p:txBody>
          <a:bodyPr/>
          <a:lstStyle>
            <a:lvl1pPr marL="0" indent="0">
              <a:buClr>
                <a:schemeClr val="accent1"/>
              </a:buClr>
              <a:buNone/>
              <a:defRPr/>
            </a:lvl1pPr>
            <a:lvl2pPr marL="4572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838199" y="1302606"/>
            <a:ext cx="10515600" cy="3281083"/>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D1FA35A1-6BB3-D376-F43F-F54077499F1D}"/>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AA3159A-F1BC-D3F9-0B4C-9360F89A9064}"/>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304268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image" Target="../media/image1.png"/><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theme" Target="../theme/theme3.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7" name="Picture 26" descr="Background pattern&#10;&#10;AI-generated content may be incorrect.">
            <a:extLst>
              <a:ext uri="{FF2B5EF4-FFF2-40B4-BE49-F238E27FC236}">
                <a16:creationId xmlns:a16="http://schemas.microsoft.com/office/drawing/2014/main" id="{11A4DCF8-8FB4-FAE7-13E6-1B68876AA1E4}"/>
              </a:ext>
            </a:extLst>
          </p:cNvPr>
          <p:cNvPicPr>
            <a:picLocks noChangeAspect="1"/>
          </p:cNvPicPr>
          <p:nvPr userDrawn="1"/>
        </p:nvPicPr>
        <p:blipFill>
          <a:blip r:embed="rId20">
            <a:alphaModFix amt="12000"/>
            <a:extLst>
              <a:ext uri="{28A0092B-C50C-407E-A947-70E740481C1C}">
                <a14:useLocalDpi xmlns:a14="http://schemas.microsoft.com/office/drawing/2010/main" val="0"/>
              </a:ext>
            </a:extLst>
          </a:blip>
          <a:srcRect t="-420" b="-321"/>
          <a:stretch/>
        </p:blipFill>
        <p:spPr>
          <a:xfrm rot="5400000">
            <a:off x="-194750" y="158657"/>
            <a:ext cx="4639061" cy="4297680"/>
          </a:xfrm>
          <a:prstGeom prst="rect">
            <a:avLst/>
          </a:prstGeom>
        </p:spPr>
      </p:pic>
      <p:sp>
        <p:nvSpPr>
          <p:cNvPr id="14" name="Rectangle 13">
            <a:extLst>
              <a:ext uri="{FF2B5EF4-FFF2-40B4-BE49-F238E27FC236}">
                <a16:creationId xmlns:a16="http://schemas.microsoft.com/office/drawing/2014/main" id="{249155FC-C3D6-BC94-C837-A47E07D25273}"/>
              </a:ext>
            </a:extLst>
          </p:cNvPr>
          <p:cNvSpPr/>
          <p:nvPr userDrawn="1"/>
        </p:nvSpPr>
        <p:spPr>
          <a:xfrm>
            <a:off x="0" y="4279769"/>
            <a:ext cx="12192000" cy="25782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Background pattern&#10;&#10;AI-generated content may be incorrect.">
            <a:extLst>
              <a:ext uri="{FF2B5EF4-FFF2-40B4-BE49-F238E27FC236}">
                <a16:creationId xmlns:a16="http://schemas.microsoft.com/office/drawing/2014/main" id="{3E92AC51-E8B8-05B0-6DE7-74B36DD6D884}"/>
              </a:ext>
            </a:extLst>
          </p:cNvPr>
          <p:cNvPicPr>
            <a:picLocks noChangeAspect="1"/>
          </p:cNvPicPr>
          <p:nvPr userDrawn="1"/>
        </p:nvPicPr>
        <p:blipFill>
          <a:blip r:embed="rId20">
            <a:alphaModFix amt="24000"/>
            <a:extLst>
              <a:ext uri="{28A0092B-C50C-407E-A947-70E740481C1C}">
                <a14:useLocalDpi xmlns:a14="http://schemas.microsoft.com/office/drawing/2010/main" val="0"/>
              </a:ext>
            </a:extLst>
          </a:blip>
          <a:srcRect t="-420" b="-321"/>
          <a:stretch/>
        </p:blipFill>
        <p:spPr>
          <a:xfrm rot="16200000">
            <a:off x="7735658" y="2401661"/>
            <a:ext cx="4639061" cy="4297680"/>
          </a:xfrm>
          <a:prstGeom prst="rect">
            <a:avLst/>
          </a:prstGeom>
        </p:spPr>
      </p:pic>
      <p:sp>
        <p:nvSpPr>
          <p:cNvPr id="21" name="Rectangle 20">
            <a:extLst>
              <a:ext uri="{FF2B5EF4-FFF2-40B4-BE49-F238E27FC236}">
                <a16:creationId xmlns:a16="http://schemas.microsoft.com/office/drawing/2014/main" id="{4988FB27-38EA-7EAE-8D9C-31A91E8E6FFD}"/>
              </a:ext>
            </a:extLst>
          </p:cNvPr>
          <p:cNvSpPr>
            <a:spLocks noGrp="1" noRot="1" noMove="1" noResize="1" noEditPoints="1" noAdjustHandles="1" noChangeArrowheads="1" noChangeShapeType="1"/>
          </p:cNvSpPr>
          <p:nvPr userDrawn="1"/>
        </p:nvSpPr>
        <p:spPr>
          <a:xfrm>
            <a:off x="410259" y="294843"/>
            <a:ext cx="11371478" cy="5879713"/>
          </a:xfrm>
          <a:prstGeom prst="rect">
            <a:avLst/>
          </a:prstGeom>
          <a:solidFill>
            <a:schemeClr val="bg1"/>
          </a:solidFill>
          <a:ln>
            <a:solidFill>
              <a:schemeClr val="bg1"/>
            </a:solidFill>
          </a:ln>
          <a:effectLst>
            <a:outerShdw blurRad="63500" sx="102000" sy="1020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77CBC243-B48B-51D4-3C78-820C87CF911E}"/>
              </a:ext>
            </a:extLst>
          </p:cNvPr>
          <p:cNvSpPr>
            <a:spLocks noGrp="1"/>
          </p:cNvSpPr>
          <p:nvPr>
            <p:ph type="title"/>
          </p:nvPr>
        </p:nvSpPr>
        <p:spPr>
          <a:xfrm>
            <a:off x="534185" y="404303"/>
            <a:ext cx="11123627" cy="779462"/>
          </a:xfrm>
          <a:prstGeom prst="rect">
            <a:avLst/>
          </a:prstGeom>
          <a:noFill/>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4B2F9B-E39A-21B8-1B49-899009B026B3}"/>
              </a:ext>
            </a:extLst>
          </p:cNvPr>
          <p:cNvSpPr>
            <a:spLocks noGrp="1"/>
          </p:cNvSpPr>
          <p:nvPr>
            <p:ph type="body" idx="1"/>
          </p:nvPr>
        </p:nvSpPr>
        <p:spPr>
          <a:xfrm>
            <a:off x="534186" y="1240221"/>
            <a:ext cx="11123627" cy="4632678"/>
          </a:xfrm>
          <a:prstGeom prst="rect">
            <a:avLst/>
          </a:prstGeom>
          <a:noFill/>
          <a:effectLst/>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E415DB8-FD1C-7C62-EA1D-3B9952137F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b="0">
                <a:solidFill>
                  <a:schemeClr val="bg1"/>
                </a:solidFill>
                <a:latin typeface="Roboto" panose="02000000000000000000" pitchFamily="2" charset="0"/>
                <a:ea typeface="Roboto" panose="02000000000000000000" pitchFamily="2" charset="0"/>
              </a:defRPr>
            </a:lvl1pPr>
          </a:lstStyle>
          <a:p>
            <a:fld id="{7A3832A0-79CF-4AB2-A86D-F6819D2BCBA5}" type="slidenum">
              <a:rPr lang="en-US" smtClean="0"/>
              <a:pPr/>
              <a:t>‹#›</a:t>
            </a:fld>
            <a:endParaRPr lang="en-US"/>
          </a:p>
        </p:txBody>
      </p:sp>
    </p:spTree>
    <p:extLst>
      <p:ext uri="{BB962C8B-B14F-4D97-AF65-F5344CB8AC3E}">
        <p14:creationId xmlns:p14="http://schemas.microsoft.com/office/powerpoint/2010/main" val="1646636794"/>
      </p:ext>
    </p:extLst>
  </p:cSld>
  <p:clrMap bg1="lt1" tx1="dk1" bg2="lt2" tx2="dk2" accent1="accent1" accent2="accent2" accent3="accent3" accent4="accent4" accent5="accent5" accent6="accent6" hlink="hlink" folHlink="folHlink"/>
  <p:sldLayoutIdLst>
    <p:sldLayoutId id="2147483659" r:id="rId1"/>
    <p:sldLayoutId id="2147483657" r:id="rId2"/>
    <p:sldLayoutId id="2147483658" r:id="rId3"/>
    <p:sldLayoutId id="2147483650" r:id="rId4"/>
    <p:sldLayoutId id="2147483662" r:id="rId5"/>
    <p:sldLayoutId id="2147483663" r:id="rId6"/>
    <p:sldLayoutId id="2147483664" r:id="rId7"/>
    <p:sldLayoutId id="2147483665" r:id="rId8"/>
    <p:sldLayoutId id="2147483661" r:id="rId9"/>
    <p:sldLayoutId id="2147483667" r:id="rId10"/>
    <p:sldLayoutId id="2147483670" r:id="rId11"/>
    <p:sldLayoutId id="2147483676" r:id="rId12"/>
    <p:sldLayoutId id="2147483677" r:id="rId13"/>
    <p:sldLayoutId id="2147483678" r:id="rId14"/>
    <p:sldLayoutId id="2147483679" r:id="rId15"/>
    <p:sldLayoutId id="2147483680" r:id="rId16"/>
    <p:sldLayoutId id="2147483681" r:id="rId17"/>
    <p:sldLayoutId id="2147483702" r:id="rId18"/>
  </p:sldLayoutIdLst>
  <p:hf hdr="0" ftr="0" dt="0"/>
  <p:txStyles>
    <p:titleStyle>
      <a:lvl1pPr algn="l" defTabSz="914400" rtl="0" eaLnBrk="1" latinLnBrk="0" hangingPunct="1">
        <a:lnSpc>
          <a:spcPct val="100000"/>
        </a:lnSpc>
        <a:spcBef>
          <a:spcPct val="0"/>
        </a:spcBef>
        <a:buNone/>
        <a:defRPr sz="3200" b="1" kern="1200">
          <a:solidFill>
            <a:schemeClr val="accent1"/>
          </a:solidFill>
          <a:latin typeface="Montserrat" panose="000005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b="1"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7" name="Picture 26" descr="Background pattern&#10;&#10;AI-generated content may be incorrect.">
            <a:extLst>
              <a:ext uri="{FF2B5EF4-FFF2-40B4-BE49-F238E27FC236}">
                <a16:creationId xmlns:a16="http://schemas.microsoft.com/office/drawing/2014/main" id="{11A4DCF8-8FB4-FAE7-13E6-1B68876AA1E4}"/>
              </a:ext>
            </a:extLst>
          </p:cNvPr>
          <p:cNvPicPr>
            <a:picLocks noChangeAspect="1"/>
          </p:cNvPicPr>
          <p:nvPr userDrawn="1"/>
        </p:nvPicPr>
        <p:blipFill>
          <a:blip r:embed="rId21">
            <a:alphaModFix amt="12000"/>
            <a:extLst>
              <a:ext uri="{28A0092B-C50C-407E-A947-70E740481C1C}">
                <a14:useLocalDpi xmlns:a14="http://schemas.microsoft.com/office/drawing/2010/main" val="0"/>
              </a:ext>
            </a:extLst>
          </a:blip>
          <a:srcRect t="-420" b="-321"/>
          <a:stretch/>
        </p:blipFill>
        <p:spPr>
          <a:xfrm rot="5400000">
            <a:off x="-194749" y="158657"/>
            <a:ext cx="4639061" cy="4297680"/>
          </a:xfrm>
          <a:prstGeom prst="rect">
            <a:avLst/>
          </a:prstGeom>
        </p:spPr>
      </p:pic>
      <p:sp>
        <p:nvSpPr>
          <p:cNvPr id="14" name="Rectangle 13">
            <a:extLst>
              <a:ext uri="{FF2B5EF4-FFF2-40B4-BE49-F238E27FC236}">
                <a16:creationId xmlns:a16="http://schemas.microsoft.com/office/drawing/2014/main" id="{249155FC-C3D6-BC94-C837-A47E07D25273}"/>
              </a:ext>
            </a:extLst>
          </p:cNvPr>
          <p:cNvSpPr/>
          <p:nvPr userDrawn="1"/>
        </p:nvSpPr>
        <p:spPr>
          <a:xfrm>
            <a:off x="0" y="4279769"/>
            <a:ext cx="12192000" cy="25782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6" name="Picture 25" descr="Background pattern&#10;&#10;AI-generated content may be incorrect.">
            <a:extLst>
              <a:ext uri="{FF2B5EF4-FFF2-40B4-BE49-F238E27FC236}">
                <a16:creationId xmlns:a16="http://schemas.microsoft.com/office/drawing/2014/main" id="{3E92AC51-E8B8-05B0-6DE7-74B36DD6D884}"/>
              </a:ext>
            </a:extLst>
          </p:cNvPr>
          <p:cNvPicPr>
            <a:picLocks noChangeAspect="1"/>
          </p:cNvPicPr>
          <p:nvPr userDrawn="1"/>
        </p:nvPicPr>
        <p:blipFill>
          <a:blip r:embed="rId21">
            <a:alphaModFix amt="24000"/>
            <a:extLst>
              <a:ext uri="{28A0092B-C50C-407E-A947-70E740481C1C}">
                <a14:useLocalDpi xmlns:a14="http://schemas.microsoft.com/office/drawing/2010/main" val="0"/>
              </a:ext>
            </a:extLst>
          </a:blip>
          <a:srcRect t="-420" b="-321"/>
          <a:stretch/>
        </p:blipFill>
        <p:spPr>
          <a:xfrm rot="16200000">
            <a:off x="7735659" y="2401661"/>
            <a:ext cx="4639061" cy="4297680"/>
          </a:xfrm>
          <a:prstGeom prst="rect">
            <a:avLst/>
          </a:prstGeom>
        </p:spPr>
      </p:pic>
      <p:sp>
        <p:nvSpPr>
          <p:cNvPr id="21" name="Rectangle 20">
            <a:extLst>
              <a:ext uri="{FF2B5EF4-FFF2-40B4-BE49-F238E27FC236}">
                <a16:creationId xmlns:a16="http://schemas.microsoft.com/office/drawing/2014/main" id="{4988FB27-38EA-7EAE-8D9C-31A91E8E6FFD}"/>
              </a:ext>
            </a:extLst>
          </p:cNvPr>
          <p:cNvSpPr>
            <a:spLocks noGrp="1" noRot="1" noMove="1" noResize="1" noEditPoints="1" noAdjustHandles="1" noChangeArrowheads="1" noChangeShapeType="1"/>
          </p:cNvSpPr>
          <p:nvPr userDrawn="1"/>
        </p:nvSpPr>
        <p:spPr>
          <a:xfrm>
            <a:off x="410259" y="294845"/>
            <a:ext cx="11371479" cy="5879713"/>
          </a:xfrm>
          <a:prstGeom prst="rect">
            <a:avLst/>
          </a:prstGeom>
          <a:solidFill>
            <a:schemeClr val="bg1"/>
          </a:solidFill>
          <a:ln>
            <a:solidFill>
              <a:schemeClr val="bg1"/>
            </a:solidFill>
          </a:ln>
          <a:effectLst>
            <a:outerShdw blurRad="63500" sx="102000" sy="1020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a:extLst>
              <a:ext uri="{FF2B5EF4-FFF2-40B4-BE49-F238E27FC236}">
                <a16:creationId xmlns:a16="http://schemas.microsoft.com/office/drawing/2014/main" id="{77CBC243-B48B-51D4-3C78-820C87CF911E}"/>
              </a:ext>
            </a:extLst>
          </p:cNvPr>
          <p:cNvSpPr>
            <a:spLocks noGrp="1"/>
          </p:cNvSpPr>
          <p:nvPr>
            <p:ph type="title"/>
          </p:nvPr>
        </p:nvSpPr>
        <p:spPr>
          <a:xfrm>
            <a:off x="534185" y="404303"/>
            <a:ext cx="11123627" cy="779463"/>
          </a:xfrm>
          <a:prstGeom prst="rect">
            <a:avLst/>
          </a:prstGeom>
          <a:noFill/>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4B2F9B-E39A-21B8-1B49-899009B026B3}"/>
              </a:ext>
            </a:extLst>
          </p:cNvPr>
          <p:cNvSpPr>
            <a:spLocks noGrp="1"/>
          </p:cNvSpPr>
          <p:nvPr>
            <p:ph type="body" idx="1"/>
          </p:nvPr>
        </p:nvSpPr>
        <p:spPr>
          <a:xfrm>
            <a:off x="534187" y="1240222"/>
            <a:ext cx="11123627" cy="4632679"/>
          </a:xfrm>
          <a:prstGeom prst="rect">
            <a:avLst/>
          </a:prstGeom>
          <a:noFill/>
          <a:effectLst/>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E415DB8-FD1C-7C62-EA1D-3B9952137F6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2000" b="0">
                <a:solidFill>
                  <a:schemeClr val="bg1"/>
                </a:solidFill>
                <a:latin typeface="Roboto" panose="02000000000000000000" pitchFamily="2" charset="0"/>
                <a:ea typeface="Roboto" panose="02000000000000000000" pitchFamily="2" charset="0"/>
              </a:defRPr>
            </a:lvl1pPr>
          </a:lstStyle>
          <a:p>
            <a:fld id="{7A3832A0-79CF-4AB2-A86D-F6819D2BCBA5}" type="slidenum">
              <a:rPr lang="en-US" smtClean="0"/>
              <a:pPr/>
              <a:t>‹#›</a:t>
            </a:fld>
            <a:endParaRPr lang="en-US"/>
          </a:p>
        </p:txBody>
      </p:sp>
    </p:spTree>
    <p:extLst>
      <p:ext uri="{BB962C8B-B14F-4D97-AF65-F5344CB8AC3E}">
        <p14:creationId xmlns:p14="http://schemas.microsoft.com/office/powerpoint/2010/main" val="54451188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Lst>
  <p:hf hdr="0" ftr="0" dt="0"/>
  <p:txStyles>
    <p:titleStyle>
      <a:lvl1pPr algn="l" defTabSz="914377" rtl="0" eaLnBrk="1" latinLnBrk="0" hangingPunct="1">
        <a:lnSpc>
          <a:spcPct val="100000"/>
        </a:lnSpc>
        <a:spcBef>
          <a:spcPct val="0"/>
        </a:spcBef>
        <a:buNone/>
        <a:defRPr sz="3200" b="1" kern="1200">
          <a:solidFill>
            <a:schemeClr val="accent1"/>
          </a:solidFill>
          <a:latin typeface="Montserrat" panose="00000500000000000000" pitchFamily="2" charset="0"/>
          <a:ea typeface="Roboto" panose="02000000000000000000" pitchFamily="2" charset="0"/>
          <a:cs typeface="+mj-cs"/>
        </a:defRPr>
      </a:lvl1pPr>
    </p:titleStyle>
    <p:bodyStyle>
      <a:lvl1pPr marL="228594" indent="-228594" algn="l" defTabSz="914377" rtl="0" eaLnBrk="1" latinLnBrk="0" hangingPunct="1">
        <a:lnSpc>
          <a:spcPct val="90000"/>
        </a:lnSpc>
        <a:spcBef>
          <a:spcPts val="1000"/>
        </a:spcBef>
        <a:buClr>
          <a:schemeClr val="accent1"/>
        </a:buClr>
        <a:buFont typeface="Arial" panose="020B0604020202020204" pitchFamily="34" charset="0"/>
        <a:buChar char="•"/>
        <a:defRPr sz="2000" b="1" kern="1200">
          <a:solidFill>
            <a:schemeClr val="tx1"/>
          </a:solidFill>
          <a:latin typeface="Roboto" panose="02000000000000000000" pitchFamily="2" charset="0"/>
          <a:ea typeface="Roboto" panose="02000000000000000000" pitchFamily="2" charset="0"/>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7" name="Picture 26" descr="Background pattern&#10;&#10;AI-generated content may be incorrect.">
            <a:extLst>
              <a:ext uri="{FF2B5EF4-FFF2-40B4-BE49-F238E27FC236}">
                <a16:creationId xmlns:a16="http://schemas.microsoft.com/office/drawing/2014/main" id="{11A4DCF8-8FB4-FAE7-13E6-1B68876AA1E4}"/>
              </a:ext>
            </a:extLst>
          </p:cNvPr>
          <p:cNvPicPr>
            <a:picLocks noChangeAspect="1"/>
          </p:cNvPicPr>
          <p:nvPr userDrawn="1"/>
        </p:nvPicPr>
        <p:blipFill>
          <a:blip r:embed="rId22">
            <a:alphaModFix amt="12000"/>
            <a:extLst>
              <a:ext uri="{28A0092B-C50C-407E-A947-70E740481C1C}">
                <a14:useLocalDpi xmlns:a14="http://schemas.microsoft.com/office/drawing/2010/main" val="0"/>
              </a:ext>
            </a:extLst>
          </a:blip>
          <a:srcRect t="-420" b="-321"/>
          <a:stretch/>
        </p:blipFill>
        <p:spPr>
          <a:xfrm rot="5400000">
            <a:off x="-194749" y="158657"/>
            <a:ext cx="4639061" cy="4297680"/>
          </a:xfrm>
          <a:prstGeom prst="rect">
            <a:avLst/>
          </a:prstGeom>
        </p:spPr>
      </p:pic>
      <p:sp>
        <p:nvSpPr>
          <p:cNvPr id="14" name="Rectangle 13">
            <a:extLst>
              <a:ext uri="{FF2B5EF4-FFF2-40B4-BE49-F238E27FC236}">
                <a16:creationId xmlns:a16="http://schemas.microsoft.com/office/drawing/2014/main" id="{249155FC-C3D6-BC94-C837-A47E07D25273}"/>
              </a:ext>
            </a:extLst>
          </p:cNvPr>
          <p:cNvSpPr/>
          <p:nvPr userDrawn="1"/>
        </p:nvSpPr>
        <p:spPr>
          <a:xfrm>
            <a:off x="0" y="4279769"/>
            <a:ext cx="12192000" cy="25782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6" name="Picture 25" descr="Background pattern&#10;&#10;AI-generated content may be incorrect.">
            <a:extLst>
              <a:ext uri="{FF2B5EF4-FFF2-40B4-BE49-F238E27FC236}">
                <a16:creationId xmlns:a16="http://schemas.microsoft.com/office/drawing/2014/main" id="{3E92AC51-E8B8-05B0-6DE7-74B36DD6D884}"/>
              </a:ext>
            </a:extLst>
          </p:cNvPr>
          <p:cNvPicPr>
            <a:picLocks noChangeAspect="1"/>
          </p:cNvPicPr>
          <p:nvPr userDrawn="1"/>
        </p:nvPicPr>
        <p:blipFill>
          <a:blip r:embed="rId22">
            <a:alphaModFix amt="24000"/>
            <a:extLst>
              <a:ext uri="{28A0092B-C50C-407E-A947-70E740481C1C}">
                <a14:useLocalDpi xmlns:a14="http://schemas.microsoft.com/office/drawing/2010/main" val="0"/>
              </a:ext>
            </a:extLst>
          </a:blip>
          <a:srcRect t="-420" b="-321"/>
          <a:stretch/>
        </p:blipFill>
        <p:spPr>
          <a:xfrm rot="16200000">
            <a:off x="7735659" y="2401661"/>
            <a:ext cx="4639061" cy="4297680"/>
          </a:xfrm>
          <a:prstGeom prst="rect">
            <a:avLst/>
          </a:prstGeom>
        </p:spPr>
      </p:pic>
      <p:sp>
        <p:nvSpPr>
          <p:cNvPr id="21" name="Rectangle 20">
            <a:extLst>
              <a:ext uri="{FF2B5EF4-FFF2-40B4-BE49-F238E27FC236}">
                <a16:creationId xmlns:a16="http://schemas.microsoft.com/office/drawing/2014/main" id="{4988FB27-38EA-7EAE-8D9C-31A91E8E6FFD}"/>
              </a:ext>
            </a:extLst>
          </p:cNvPr>
          <p:cNvSpPr>
            <a:spLocks noGrp="1" noRot="1" noMove="1" noResize="1" noEditPoints="1" noAdjustHandles="1" noChangeArrowheads="1" noChangeShapeType="1"/>
          </p:cNvSpPr>
          <p:nvPr userDrawn="1"/>
        </p:nvSpPr>
        <p:spPr>
          <a:xfrm>
            <a:off x="410259" y="294845"/>
            <a:ext cx="11371479" cy="5879713"/>
          </a:xfrm>
          <a:prstGeom prst="rect">
            <a:avLst/>
          </a:prstGeom>
          <a:solidFill>
            <a:schemeClr val="bg1"/>
          </a:solidFill>
          <a:ln>
            <a:solidFill>
              <a:schemeClr val="bg1"/>
            </a:solidFill>
          </a:ln>
          <a:effectLst>
            <a:outerShdw blurRad="63500" sx="102000" sy="1020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a:extLst>
              <a:ext uri="{FF2B5EF4-FFF2-40B4-BE49-F238E27FC236}">
                <a16:creationId xmlns:a16="http://schemas.microsoft.com/office/drawing/2014/main" id="{77CBC243-B48B-51D4-3C78-820C87CF911E}"/>
              </a:ext>
            </a:extLst>
          </p:cNvPr>
          <p:cNvSpPr>
            <a:spLocks noGrp="1"/>
          </p:cNvSpPr>
          <p:nvPr>
            <p:ph type="title"/>
          </p:nvPr>
        </p:nvSpPr>
        <p:spPr>
          <a:xfrm>
            <a:off x="534185" y="404303"/>
            <a:ext cx="11123627" cy="779463"/>
          </a:xfrm>
          <a:prstGeom prst="rect">
            <a:avLst/>
          </a:prstGeom>
          <a:noFill/>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4B2F9B-E39A-21B8-1B49-899009B026B3}"/>
              </a:ext>
            </a:extLst>
          </p:cNvPr>
          <p:cNvSpPr>
            <a:spLocks noGrp="1"/>
          </p:cNvSpPr>
          <p:nvPr>
            <p:ph type="body" idx="1"/>
          </p:nvPr>
        </p:nvSpPr>
        <p:spPr>
          <a:xfrm>
            <a:off x="534187" y="1240222"/>
            <a:ext cx="11123627" cy="4632679"/>
          </a:xfrm>
          <a:prstGeom prst="rect">
            <a:avLst/>
          </a:prstGeom>
          <a:noFill/>
          <a:effectLst/>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E415DB8-FD1C-7C62-EA1D-3B9952137F6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2000" b="0">
                <a:solidFill>
                  <a:schemeClr val="bg1"/>
                </a:solidFill>
                <a:latin typeface="Roboto" panose="02000000000000000000" pitchFamily="2" charset="0"/>
                <a:ea typeface="Roboto" panose="02000000000000000000" pitchFamily="2" charset="0"/>
              </a:defRPr>
            </a:lvl1pPr>
          </a:lstStyle>
          <a:p>
            <a:fld id="{7A3832A0-79CF-4AB2-A86D-F6819D2BCBA5}" type="slidenum">
              <a:rPr lang="en-US" smtClean="0"/>
              <a:pPr/>
              <a:t>‹#›</a:t>
            </a:fld>
            <a:endParaRPr lang="en-US"/>
          </a:p>
        </p:txBody>
      </p:sp>
    </p:spTree>
    <p:extLst>
      <p:ext uri="{BB962C8B-B14F-4D97-AF65-F5344CB8AC3E}">
        <p14:creationId xmlns:p14="http://schemas.microsoft.com/office/powerpoint/2010/main" val="41109007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Lst>
  <p:hf hdr="0" ftr="0" dt="0"/>
  <p:txStyles>
    <p:titleStyle>
      <a:lvl1pPr algn="l" defTabSz="914377" rtl="0" eaLnBrk="1" latinLnBrk="0" hangingPunct="1">
        <a:lnSpc>
          <a:spcPct val="100000"/>
        </a:lnSpc>
        <a:spcBef>
          <a:spcPct val="0"/>
        </a:spcBef>
        <a:buNone/>
        <a:defRPr sz="3200" b="1" kern="1200">
          <a:solidFill>
            <a:schemeClr val="accent1"/>
          </a:solidFill>
          <a:latin typeface="Montserrat" panose="00000500000000000000" pitchFamily="2" charset="0"/>
          <a:ea typeface="Roboto" panose="02000000000000000000" pitchFamily="2" charset="0"/>
          <a:cs typeface="+mj-cs"/>
        </a:defRPr>
      </a:lvl1pPr>
    </p:titleStyle>
    <p:bodyStyle>
      <a:lvl1pPr marL="228594" indent="-228594" algn="l" defTabSz="914377" rtl="0" eaLnBrk="1" latinLnBrk="0" hangingPunct="1">
        <a:lnSpc>
          <a:spcPct val="90000"/>
        </a:lnSpc>
        <a:spcBef>
          <a:spcPts val="1000"/>
        </a:spcBef>
        <a:buClr>
          <a:schemeClr val="accent1"/>
        </a:buClr>
        <a:buFont typeface="Arial" panose="020B0604020202020204" pitchFamily="34" charset="0"/>
        <a:buChar char="•"/>
        <a:defRPr sz="2000" b="1" kern="1200">
          <a:solidFill>
            <a:schemeClr val="tx1"/>
          </a:solidFill>
          <a:latin typeface="Roboto" panose="02000000000000000000" pitchFamily="2" charset="0"/>
          <a:ea typeface="Roboto" panose="02000000000000000000" pitchFamily="2" charset="0"/>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2.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27542-8C3B-9B12-8285-A09AED7233B0}"/>
              </a:ext>
            </a:extLst>
          </p:cNvPr>
          <p:cNvSpPr>
            <a:spLocks noGrp="1"/>
          </p:cNvSpPr>
          <p:nvPr>
            <p:ph type="title"/>
          </p:nvPr>
        </p:nvSpPr>
        <p:spPr/>
        <p:txBody>
          <a:bodyPr/>
          <a:lstStyle/>
          <a:p>
            <a:r>
              <a:rPr lang="en-US"/>
              <a:t>Data Governance Council Meeting</a:t>
            </a:r>
          </a:p>
        </p:txBody>
      </p:sp>
      <p:sp>
        <p:nvSpPr>
          <p:cNvPr id="3" name="Text Placeholder 2">
            <a:extLst>
              <a:ext uri="{FF2B5EF4-FFF2-40B4-BE49-F238E27FC236}">
                <a16:creationId xmlns:a16="http://schemas.microsoft.com/office/drawing/2014/main" id="{645A908B-4C10-8554-7AE6-317F2D416D76}"/>
              </a:ext>
            </a:extLst>
          </p:cNvPr>
          <p:cNvSpPr>
            <a:spLocks noGrp="1"/>
          </p:cNvSpPr>
          <p:nvPr>
            <p:ph type="body" sz="quarter" idx="14"/>
          </p:nvPr>
        </p:nvSpPr>
        <p:spPr/>
        <p:txBody>
          <a:bodyPr vert="horz" lIns="91440" tIns="45720" rIns="91440" bIns="45720" rtlCol="0" anchor="t">
            <a:normAutofit/>
          </a:bodyPr>
          <a:lstStyle/>
          <a:p>
            <a:r>
              <a:rPr lang="en-US">
                <a:latin typeface="Roboto"/>
                <a:ea typeface="Roboto"/>
                <a:cs typeface="Roboto"/>
              </a:rPr>
              <a:t>June 23, 2026</a:t>
            </a:r>
          </a:p>
        </p:txBody>
      </p:sp>
      <p:sp>
        <p:nvSpPr>
          <p:cNvPr id="4" name="Text Placeholder 3">
            <a:extLst>
              <a:ext uri="{FF2B5EF4-FFF2-40B4-BE49-F238E27FC236}">
                <a16:creationId xmlns:a16="http://schemas.microsoft.com/office/drawing/2014/main" id="{0BC2FBD9-C39C-24BB-BD84-A105E5EA9EB7}"/>
              </a:ext>
            </a:extLst>
          </p:cNvPr>
          <p:cNvSpPr>
            <a:spLocks noGrp="1"/>
          </p:cNvSpPr>
          <p:nvPr>
            <p:ph type="body" sz="quarter" idx="15"/>
          </p:nvPr>
        </p:nvSpPr>
        <p:spPr/>
        <p:txBody>
          <a:bodyPr/>
          <a:lstStyle/>
          <a:p>
            <a:r>
              <a:rPr lang="en-US"/>
              <a:t>Virginia Office of Data Governance and Analytics</a:t>
            </a:r>
          </a:p>
        </p:txBody>
      </p:sp>
    </p:spTree>
    <p:extLst>
      <p:ext uri="{BB962C8B-B14F-4D97-AF65-F5344CB8AC3E}">
        <p14:creationId xmlns:p14="http://schemas.microsoft.com/office/powerpoint/2010/main" val="677920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0"/>
            <a:ext cx="9753600" cy="914400"/>
          </a:xfrm>
          <a:prstGeom prst="rect">
            <a:avLst/>
          </a:prstGeom>
          <a:noFill/>
          <a:ln/>
        </p:spPr>
        <p:txBody>
          <a:bodyPr wrap="square" rtlCol="0" anchor="ctr"/>
          <a:lstStyle/>
          <a:p>
            <a:r>
              <a:rPr lang="en-US" sz="1867" b="1">
                <a:solidFill>
                  <a:srgbClr val="FFFFFF"/>
                </a:solidFill>
              </a:rPr>
              <a:t>PURPOSE &amp; SCOPE</a:t>
            </a:r>
            <a:endParaRPr lang="en-US" sz="1867"/>
          </a:p>
        </p:txBody>
      </p:sp>
      <p:sp>
        <p:nvSpPr>
          <p:cNvPr id="5" name="Text 3">
            <a:extLst>
              <a:ext uri="{C183D7F6-B498-43B3-948B-1728B52AA6E4}">
                <adec:decorative xmlns:adec="http://schemas.microsoft.com/office/drawing/2017/decorative" val="1"/>
              </a:ext>
            </a:extLst>
          </p:cNvPr>
          <p:cNvSpPr/>
          <p:nvPr/>
        </p:nvSpPr>
        <p:spPr>
          <a:xfrm>
            <a:off x="487680" y="1097280"/>
            <a:ext cx="10972800" cy="670560"/>
          </a:xfrm>
          <a:prstGeom prst="rect">
            <a:avLst/>
          </a:prstGeom>
          <a:noFill/>
          <a:ln/>
        </p:spPr>
        <p:txBody>
          <a:bodyPr wrap="square" rtlCol="0" anchor="ctr"/>
          <a:lstStyle/>
          <a:p>
            <a:endParaRPr lang="en-US" sz="2933"/>
          </a:p>
        </p:txBody>
      </p:sp>
      <p:sp>
        <p:nvSpPr>
          <p:cNvPr id="40" name="Title 39">
            <a:extLst>
              <a:ext uri="{FF2B5EF4-FFF2-40B4-BE49-F238E27FC236}">
                <a16:creationId xmlns:a16="http://schemas.microsoft.com/office/drawing/2014/main" id="{27932F31-6AF0-A3A6-EFF0-5508D5CA829B}"/>
              </a:ext>
            </a:extLst>
          </p:cNvPr>
          <p:cNvSpPr>
            <a:spLocks noGrp="1"/>
          </p:cNvSpPr>
          <p:nvPr>
            <p:ph type="title"/>
          </p:nvPr>
        </p:nvSpPr>
        <p:spPr/>
        <p:txBody>
          <a:bodyPr>
            <a:normAutofit/>
          </a:bodyPr>
          <a:lstStyle/>
          <a:p>
            <a:r>
              <a:rPr lang="en-US" dirty="0"/>
              <a:t>Why Strong Data Governance Matters</a:t>
            </a:r>
          </a:p>
        </p:txBody>
      </p:sp>
      <p:sp>
        <p:nvSpPr>
          <p:cNvPr id="6" name="Text 4"/>
          <p:cNvSpPr/>
          <p:nvPr/>
        </p:nvSpPr>
        <p:spPr>
          <a:xfrm>
            <a:off x="586346" y="1237488"/>
            <a:ext cx="10972800" cy="426720"/>
          </a:xfrm>
          <a:prstGeom prst="rect">
            <a:avLst/>
          </a:prstGeom>
          <a:noFill/>
          <a:ln/>
        </p:spPr>
        <p:txBody>
          <a:bodyPr wrap="square" rtlCol="0" anchor="ctr"/>
          <a:lstStyle/>
          <a:p>
            <a:r>
              <a:rPr lang="en-US" sz="1467" dirty="0">
                <a:latin typeface="Roboto" panose="02000000000000000000" pitchFamily="2" charset="0"/>
                <a:ea typeface="Roboto" panose="02000000000000000000" pitchFamily="2" charset="0"/>
                <a:cs typeface="Roboto" panose="02000000000000000000" pitchFamily="2" charset="0"/>
              </a:rPr>
              <a:t>EA-225 applies to ALL Commonwealth agencies that manage, develop, purchase, or use IT resources.</a:t>
            </a:r>
          </a:p>
        </p:txBody>
      </p:sp>
      <p:sp>
        <p:nvSpPr>
          <p:cNvPr id="7" name="Shape 5">
            <a:extLst>
              <a:ext uri="{C183D7F6-B498-43B3-948B-1728B52AA6E4}">
                <adec:decorative xmlns:adec="http://schemas.microsoft.com/office/drawing/2017/decorative" val="1"/>
              </a:ext>
            </a:extLst>
          </p:cNvPr>
          <p:cNvSpPr/>
          <p:nvPr/>
        </p:nvSpPr>
        <p:spPr>
          <a:xfrm>
            <a:off x="731520" y="1840992"/>
            <a:ext cx="4998720" cy="950976"/>
          </a:xfrm>
          <a:prstGeom prst="rect">
            <a:avLst/>
          </a:prstGeom>
          <a:solidFill>
            <a:srgbClr val="F0F4FA"/>
          </a:solidFill>
          <a:ln w="12700">
            <a:solidFill>
              <a:srgbClr val="D0D8E8"/>
            </a:solidFill>
            <a:prstDash val="solid"/>
          </a:ln>
        </p:spPr>
        <p:txBody>
          <a:bodyPr/>
          <a:lstStyle/>
          <a:p>
            <a:endParaRPr lang="en-US"/>
          </a:p>
        </p:txBody>
      </p:sp>
      <p:sp>
        <p:nvSpPr>
          <p:cNvPr id="8" name="Shape 6">
            <a:extLst>
              <a:ext uri="{C183D7F6-B498-43B3-948B-1728B52AA6E4}">
                <adec:decorative xmlns:adec="http://schemas.microsoft.com/office/drawing/2017/decorative" val="1"/>
              </a:ext>
            </a:extLst>
          </p:cNvPr>
          <p:cNvSpPr/>
          <p:nvPr/>
        </p:nvSpPr>
        <p:spPr>
          <a:xfrm>
            <a:off x="731520" y="1840992"/>
            <a:ext cx="73152" cy="950976"/>
          </a:xfrm>
          <a:prstGeom prst="rect">
            <a:avLst/>
          </a:prstGeom>
          <a:solidFill>
            <a:srgbClr val="0D2B5E"/>
          </a:solidFill>
          <a:ln/>
        </p:spPr>
        <p:txBody>
          <a:bodyPr/>
          <a:lstStyle/>
          <a:p>
            <a:endParaRPr lang="en-US"/>
          </a:p>
        </p:txBody>
      </p:sp>
      <p:pic>
        <p:nvPicPr>
          <p:cNvPr id="9"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02208" y="2048256"/>
            <a:ext cx="463296" cy="463296"/>
          </a:xfrm>
          <a:prstGeom prst="rect">
            <a:avLst/>
          </a:prstGeom>
        </p:spPr>
      </p:pic>
      <p:sp>
        <p:nvSpPr>
          <p:cNvPr id="10" name="Text 7"/>
          <p:cNvSpPr/>
          <p:nvPr/>
        </p:nvSpPr>
        <p:spPr>
          <a:xfrm>
            <a:off x="1463040" y="1938528"/>
            <a:ext cx="4693920" cy="341376"/>
          </a:xfrm>
          <a:prstGeom prst="rect">
            <a:avLst/>
          </a:prstGeom>
          <a:noFill/>
          <a:ln/>
        </p:spPr>
        <p:txBody>
          <a:bodyPr wrap="square" rtlCol="0" anchor="ctr"/>
          <a:lstStyle/>
          <a:p>
            <a:r>
              <a:rPr lang="en-US" sz="1467" b="1">
                <a:solidFill>
                  <a:srgbClr val="0D2B5E"/>
                </a:solidFill>
                <a:latin typeface="Roboto" panose="02000000000000000000" pitchFamily="2" charset="0"/>
                <a:ea typeface="Roboto" panose="02000000000000000000" pitchFamily="2" charset="0"/>
                <a:cs typeface="Roboto" panose="02000000000000000000" pitchFamily="2" charset="0"/>
              </a:rPr>
              <a:t>Better Decisions</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11" name="Text 8"/>
          <p:cNvSpPr/>
          <p:nvPr/>
        </p:nvSpPr>
        <p:spPr>
          <a:xfrm>
            <a:off x="1463040" y="2267712"/>
            <a:ext cx="4047214" cy="426720"/>
          </a:xfrm>
          <a:prstGeom prst="rect">
            <a:avLst/>
          </a:prstGeom>
          <a:noFill/>
          <a:ln/>
        </p:spPr>
        <p:txBody>
          <a:bodyPr wrap="square" rtlCol="0" anchor="ctr"/>
          <a:lstStyle/>
          <a:p>
            <a:r>
              <a:rPr lang="en-US" sz="1400">
                <a:latin typeface="Roboto" panose="02000000000000000000" pitchFamily="2" charset="0"/>
                <a:ea typeface="Roboto" panose="02000000000000000000" pitchFamily="2" charset="0"/>
                <a:cs typeface="Roboto" panose="02000000000000000000" pitchFamily="2" charset="0"/>
              </a:rPr>
              <a:t>Reliable, accurate data enables informed policy and targeted resource allocation.</a:t>
            </a:r>
          </a:p>
        </p:txBody>
      </p:sp>
      <p:sp>
        <p:nvSpPr>
          <p:cNvPr id="12" name="Shape 9">
            <a:extLst>
              <a:ext uri="{C183D7F6-B498-43B3-948B-1728B52AA6E4}">
                <adec:decorative xmlns:adec="http://schemas.microsoft.com/office/drawing/2017/decorative" val="1"/>
              </a:ext>
            </a:extLst>
          </p:cNvPr>
          <p:cNvSpPr/>
          <p:nvPr/>
        </p:nvSpPr>
        <p:spPr>
          <a:xfrm>
            <a:off x="6035040" y="1840992"/>
            <a:ext cx="4998720" cy="950976"/>
          </a:xfrm>
          <a:prstGeom prst="rect">
            <a:avLst/>
          </a:prstGeom>
          <a:solidFill>
            <a:srgbClr val="EEF2F8"/>
          </a:solidFill>
          <a:ln w="12700">
            <a:solidFill>
              <a:srgbClr val="C5D2E8"/>
            </a:solidFill>
            <a:prstDash val="solid"/>
          </a:ln>
        </p:spPr>
        <p:txBody>
          <a:bodyPr/>
          <a:lstStyle/>
          <a:p>
            <a:endParaRPr lang="en-US"/>
          </a:p>
        </p:txBody>
      </p:sp>
      <p:sp>
        <p:nvSpPr>
          <p:cNvPr id="13" name="Shape 10">
            <a:extLst>
              <a:ext uri="{C183D7F6-B498-43B3-948B-1728B52AA6E4}">
                <adec:decorative xmlns:adec="http://schemas.microsoft.com/office/drawing/2017/decorative" val="1"/>
              </a:ext>
            </a:extLst>
          </p:cNvPr>
          <p:cNvSpPr/>
          <p:nvPr/>
        </p:nvSpPr>
        <p:spPr>
          <a:xfrm>
            <a:off x="6035040" y="1840992"/>
            <a:ext cx="73152" cy="950976"/>
          </a:xfrm>
          <a:prstGeom prst="rect">
            <a:avLst/>
          </a:prstGeom>
          <a:solidFill>
            <a:srgbClr val="5474A0"/>
          </a:solidFill>
          <a:ln/>
        </p:spPr>
        <p:txBody>
          <a:bodyPr/>
          <a:lstStyle/>
          <a:p>
            <a:endParaRPr lang="en-US"/>
          </a:p>
        </p:txBody>
      </p:sp>
      <p:pic>
        <p:nvPicPr>
          <p:cNvPr id="14"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205728" y="2048256"/>
            <a:ext cx="463296" cy="463296"/>
          </a:xfrm>
          <a:prstGeom prst="rect">
            <a:avLst/>
          </a:prstGeom>
        </p:spPr>
      </p:pic>
      <p:sp>
        <p:nvSpPr>
          <p:cNvPr id="15" name="Text 11"/>
          <p:cNvSpPr/>
          <p:nvPr/>
        </p:nvSpPr>
        <p:spPr>
          <a:xfrm>
            <a:off x="6766560" y="1938528"/>
            <a:ext cx="4693920" cy="341376"/>
          </a:xfrm>
          <a:prstGeom prst="rect">
            <a:avLst/>
          </a:prstGeom>
          <a:noFill/>
          <a:ln/>
        </p:spPr>
        <p:txBody>
          <a:bodyPr wrap="square" rtlCol="0" anchor="ctr"/>
          <a:lstStyle/>
          <a:p>
            <a:r>
              <a:rPr lang="en-US" sz="1467" b="1">
                <a:solidFill>
                  <a:srgbClr val="0D2B5E"/>
                </a:solidFill>
                <a:latin typeface="Roboto" panose="02000000000000000000" pitchFamily="2" charset="0"/>
                <a:ea typeface="Roboto" panose="02000000000000000000" pitchFamily="2" charset="0"/>
                <a:cs typeface="Roboto" panose="02000000000000000000" pitchFamily="2" charset="0"/>
              </a:rPr>
              <a:t>Foundation for AI</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16" name="Text 12"/>
          <p:cNvSpPr/>
          <p:nvPr/>
        </p:nvSpPr>
        <p:spPr>
          <a:xfrm>
            <a:off x="6766560" y="2267712"/>
            <a:ext cx="4070803" cy="426720"/>
          </a:xfrm>
          <a:prstGeom prst="rect">
            <a:avLst/>
          </a:prstGeom>
          <a:noFill/>
          <a:ln/>
        </p:spPr>
        <p:txBody>
          <a:bodyPr wrap="square" rtlCol="0" anchor="ctr"/>
          <a:lstStyle/>
          <a:p>
            <a:r>
              <a:rPr lang="en-US" sz="1400">
                <a:latin typeface="Roboto" panose="02000000000000000000" pitchFamily="2" charset="0"/>
                <a:ea typeface="Roboto" panose="02000000000000000000" pitchFamily="2" charset="0"/>
                <a:cs typeface="Roboto" panose="02000000000000000000" pitchFamily="2" charset="0"/>
              </a:rPr>
              <a:t>Strong governance underpins analytics, AI, and predictive modeling at scale.</a:t>
            </a:r>
          </a:p>
        </p:txBody>
      </p:sp>
      <p:sp>
        <p:nvSpPr>
          <p:cNvPr id="17" name="Shape 13">
            <a:extLst>
              <a:ext uri="{C183D7F6-B498-43B3-948B-1728B52AA6E4}">
                <adec:decorative xmlns:adec="http://schemas.microsoft.com/office/drawing/2017/decorative" val="1"/>
              </a:ext>
            </a:extLst>
          </p:cNvPr>
          <p:cNvSpPr/>
          <p:nvPr/>
        </p:nvSpPr>
        <p:spPr>
          <a:xfrm>
            <a:off x="731520" y="3023616"/>
            <a:ext cx="4998720" cy="950976"/>
          </a:xfrm>
          <a:prstGeom prst="rect">
            <a:avLst/>
          </a:prstGeom>
          <a:solidFill>
            <a:srgbClr val="F0F4FA"/>
          </a:solidFill>
          <a:ln w="12700">
            <a:solidFill>
              <a:srgbClr val="D0D8E8"/>
            </a:solidFill>
            <a:prstDash val="solid"/>
          </a:ln>
        </p:spPr>
        <p:txBody>
          <a:bodyPr/>
          <a:lstStyle/>
          <a:p>
            <a:endParaRPr lang="en-US"/>
          </a:p>
        </p:txBody>
      </p:sp>
      <p:sp>
        <p:nvSpPr>
          <p:cNvPr id="18" name="Shape 14">
            <a:extLst>
              <a:ext uri="{C183D7F6-B498-43B3-948B-1728B52AA6E4}">
                <adec:decorative xmlns:adec="http://schemas.microsoft.com/office/drawing/2017/decorative" val="1"/>
              </a:ext>
            </a:extLst>
          </p:cNvPr>
          <p:cNvSpPr/>
          <p:nvPr/>
        </p:nvSpPr>
        <p:spPr>
          <a:xfrm>
            <a:off x="731520" y="3023616"/>
            <a:ext cx="73152" cy="950976"/>
          </a:xfrm>
          <a:prstGeom prst="rect">
            <a:avLst/>
          </a:prstGeom>
          <a:solidFill>
            <a:srgbClr val="0D2B5E"/>
          </a:solidFill>
          <a:ln/>
        </p:spPr>
        <p:txBody>
          <a:bodyPr/>
          <a:lstStyle/>
          <a:p>
            <a:endParaRPr lang="en-US"/>
          </a:p>
        </p:txBody>
      </p:sp>
      <p:pic>
        <p:nvPicPr>
          <p:cNvPr id="19" name="Image 2" descr="Bank outline"/>
          <p:cNvPicPr>
            <a:picLocks noChangeAspect="1"/>
          </p:cNvPicPr>
          <p:nvPr/>
        </p:nvPicPr>
        <p:blipFill>
          <a:blip>
            <a:extLst>
              <a:ext uri="{96DAC541-7B7A-43D3-8B79-37D633B846F1}">
                <asvg:svgBlip xmlns:asvg="http://schemas.microsoft.com/office/drawing/2016/SVG/main" r:embed="rId5"/>
              </a:ext>
            </a:extLst>
          </a:blip>
          <a:srcRect/>
          <a:stretch/>
        </p:blipFill>
        <p:spPr>
          <a:xfrm>
            <a:off x="865632" y="3102864"/>
            <a:ext cx="609600" cy="609600"/>
          </a:xfrm>
          <a:prstGeom prst="rect">
            <a:avLst/>
          </a:prstGeom>
        </p:spPr>
      </p:pic>
      <p:sp>
        <p:nvSpPr>
          <p:cNvPr id="20" name="Text 15"/>
          <p:cNvSpPr/>
          <p:nvPr/>
        </p:nvSpPr>
        <p:spPr>
          <a:xfrm>
            <a:off x="1463040" y="3121152"/>
            <a:ext cx="4693920" cy="341376"/>
          </a:xfrm>
          <a:prstGeom prst="rect">
            <a:avLst/>
          </a:prstGeom>
          <a:noFill/>
          <a:ln/>
        </p:spPr>
        <p:txBody>
          <a:bodyPr wrap="square" rtlCol="0" anchor="ctr"/>
          <a:lstStyle/>
          <a:p>
            <a:r>
              <a:rPr lang="en-US" sz="1467" b="1">
                <a:solidFill>
                  <a:srgbClr val="0D2B5E"/>
                </a:solidFill>
                <a:latin typeface="Roboto" panose="02000000000000000000" pitchFamily="2" charset="0"/>
                <a:ea typeface="Roboto" panose="02000000000000000000" pitchFamily="2" charset="0"/>
                <a:cs typeface="Roboto" panose="02000000000000000000" pitchFamily="2" charset="0"/>
              </a:rPr>
              <a:t>Federal Alignment</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21" name="Text 16"/>
          <p:cNvSpPr/>
          <p:nvPr/>
        </p:nvSpPr>
        <p:spPr>
          <a:xfrm>
            <a:off x="1463040" y="3450336"/>
            <a:ext cx="4047214" cy="426720"/>
          </a:xfrm>
          <a:prstGeom prst="rect">
            <a:avLst/>
          </a:prstGeom>
          <a:noFill/>
          <a:ln/>
        </p:spPr>
        <p:txBody>
          <a:bodyPr wrap="square" rtlCol="0" anchor="ctr"/>
          <a:lstStyle/>
          <a:p>
            <a:r>
              <a:rPr lang="en-US" sz="1400">
                <a:latin typeface="Roboto" panose="02000000000000000000" pitchFamily="2" charset="0"/>
                <a:ea typeface="Roboto" panose="02000000000000000000" pitchFamily="2" charset="0"/>
                <a:cs typeface="Roboto" panose="02000000000000000000" pitchFamily="2" charset="0"/>
              </a:rPr>
              <a:t>Meet federal reporting standards to maintain program funding and compliance.</a:t>
            </a:r>
          </a:p>
        </p:txBody>
      </p:sp>
      <p:sp>
        <p:nvSpPr>
          <p:cNvPr id="22" name="Shape 17">
            <a:extLst>
              <a:ext uri="{C183D7F6-B498-43B3-948B-1728B52AA6E4}">
                <adec:decorative xmlns:adec="http://schemas.microsoft.com/office/drawing/2017/decorative" val="1"/>
              </a:ext>
            </a:extLst>
          </p:cNvPr>
          <p:cNvSpPr/>
          <p:nvPr/>
        </p:nvSpPr>
        <p:spPr>
          <a:xfrm>
            <a:off x="6035040" y="3023616"/>
            <a:ext cx="4998720" cy="950976"/>
          </a:xfrm>
          <a:prstGeom prst="rect">
            <a:avLst/>
          </a:prstGeom>
          <a:solidFill>
            <a:srgbClr val="EEF2F8"/>
          </a:solidFill>
          <a:ln w="12700">
            <a:solidFill>
              <a:srgbClr val="C5D2E8"/>
            </a:solidFill>
            <a:prstDash val="solid"/>
          </a:ln>
        </p:spPr>
        <p:txBody>
          <a:bodyPr/>
          <a:lstStyle/>
          <a:p>
            <a:endParaRPr lang="en-US"/>
          </a:p>
        </p:txBody>
      </p:sp>
      <p:sp>
        <p:nvSpPr>
          <p:cNvPr id="23" name="Shape 18">
            <a:extLst>
              <a:ext uri="{C183D7F6-B498-43B3-948B-1728B52AA6E4}">
                <adec:decorative xmlns:adec="http://schemas.microsoft.com/office/drawing/2017/decorative" val="1"/>
              </a:ext>
            </a:extLst>
          </p:cNvPr>
          <p:cNvSpPr/>
          <p:nvPr/>
        </p:nvSpPr>
        <p:spPr>
          <a:xfrm>
            <a:off x="6035040" y="3023616"/>
            <a:ext cx="73152" cy="950976"/>
          </a:xfrm>
          <a:prstGeom prst="rect">
            <a:avLst/>
          </a:prstGeom>
          <a:solidFill>
            <a:srgbClr val="5474A0"/>
          </a:solidFill>
          <a:ln/>
        </p:spPr>
        <p:txBody>
          <a:bodyPr/>
          <a:lstStyle/>
          <a:p>
            <a:endParaRPr lang="en-US"/>
          </a:p>
        </p:txBody>
      </p:sp>
      <p:pic>
        <p:nvPicPr>
          <p:cNvPr id="24" name="Image 3">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205728" y="3230880"/>
            <a:ext cx="463296" cy="463296"/>
          </a:xfrm>
          <a:prstGeom prst="rect">
            <a:avLst/>
          </a:prstGeom>
        </p:spPr>
      </p:pic>
      <p:sp>
        <p:nvSpPr>
          <p:cNvPr id="25" name="Text 19"/>
          <p:cNvSpPr/>
          <p:nvPr/>
        </p:nvSpPr>
        <p:spPr>
          <a:xfrm>
            <a:off x="6766560" y="3121152"/>
            <a:ext cx="4693920" cy="341376"/>
          </a:xfrm>
          <a:prstGeom prst="rect">
            <a:avLst/>
          </a:prstGeom>
          <a:noFill/>
          <a:ln/>
        </p:spPr>
        <p:txBody>
          <a:bodyPr wrap="square" rtlCol="0" anchor="ctr"/>
          <a:lstStyle/>
          <a:p>
            <a:r>
              <a:rPr lang="en-US" sz="1467" b="1">
                <a:solidFill>
                  <a:srgbClr val="0D2B5E"/>
                </a:solidFill>
                <a:latin typeface="Roboto" panose="02000000000000000000" pitchFamily="2" charset="0"/>
                <a:ea typeface="Roboto" panose="02000000000000000000" pitchFamily="2" charset="0"/>
                <a:cs typeface="Roboto" panose="02000000000000000000" pitchFamily="2" charset="0"/>
              </a:rPr>
              <a:t>Privacy &amp; Trust</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26" name="Text 20"/>
          <p:cNvSpPr/>
          <p:nvPr/>
        </p:nvSpPr>
        <p:spPr>
          <a:xfrm>
            <a:off x="6766560" y="3450336"/>
            <a:ext cx="4070803" cy="426720"/>
          </a:xfrm>
          <a:prstGeom prst="rect">
            <a:avLst/>
          </a:prstGeom>
          <a:noFill/>
          <a:ln/>
        </p:spPr>
        <p:txBody>
          <a:bodyPr wrap="square" rtlCol="0" anchor="ctr"/>
          <a:lstStyle/>
          <a:p>
            <a:r>
              <a:rPr lang="en-US" sz="1400">
                <a:latin typeface="Roboto" panose="02000000000000000000" pitchFamily="2" charset="0"/>
                <a:ea typeface="Roboto" panose="02000000000000000000" pitchFamily="2" charset="0"/>
                <a:cs typeface="Roboto" panose="02000000000000000000" pitchFamily="2" charset="0"/>
              </a:rPr>
              <a:t>Consistent data practices protect residents and reinforce public trust.</a:t>
            </a:r>
          </a:p>
        </p:txBody>
      </p:sp>
      <p:sp>
        <p:nvSpPr>
          <p:cNvPr id="27" name="Shape 21">
            <a:extLst>
              <a:ext uri="{C183D7F6-B498-43B3-948B-1728B52AA6E4}">
                <adec:decorative xmlns:adec="http://schemas.microsoft.com/office/drawing/2017/decorative" val="1"/>
              </a:ext>
            </a:extLst>
          </p:cNvPr>
          <p:cNvSpPr/>
          <p:nvPr/>
        </p:nvSpPr>
        <p:spPr>
          <a:xfrm>
            <a:off x="731520" y="4194048"/>
            <a:ext cx="4998720" cy="950976"/>
          </a:xfrm>
          <a:prstGeom prst="rect">
            <a:avLst/>
          </a:prstGeom>
          <a:solidFill>
            <a:srgbClr val="F0F4FA"/>
          </a:solidFill>
          <a:ln w="12700">
            <a:solidFill>
              <a:srgbClr val="D0D8E8"/>
            </a:solidFill>
            <a:prstDash val="solid"/>
          </a:ln>
        </p:spPr>
        <p:txBody>
          <a:bodyPr/>
          <a:lstStyle/>
          <a:p>
            <a:endParaRPr lang="en-US"/>
          </a:p>
        </p:txBody>
      </p:sp>
      <p:sp>
        <p:nvSpPr>
          <p:cNvPr id="28" name="Shape 22">
            <a:extLst>
              <a:ext uri="{C183D7F6-B498-43B3-948B-1728B52AA6E4}">
                <adec:decorative xmlns:adec="http://schemas.microsoft.com/office/drawing/2017/decorative" val="1"/>
              </a:ext>
            </a:extLst>
          </p:cNvPr>
          <p:cNvSpPr/>
          <p:nvPr/>
        </p:nvSpPr>
        <p:spPr>
          <a:xfrm>
            <a:off x="731520" y="4194048"/>
            <a:ext cx="73152" cy="950976"/>
          </a:xfrm>
          <a:prstGeom prst="rect">
            <a:avLst/>
          </a:prstGeom>
          <a:solidFill>
            <a:srgbClr val="0D2B5E"/>
          </a:solidFill>
          <a:ln/>
        </p:spPr>
        <p:txBody>
          <a:bodyPr/>
          <a:lstStyle/>
          <a:p>
            <a:endParaRPr lang="en-US"/>
          </a:p>
        </p:txBody>
      </p:sp>
      <p:pic>
        <p:nvPicPr>
          <p:cNvPr id="29" name="Image 4">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02208" y="4401312"/>
            <a:ext cx="463296" cy="463296"/>
          </a:xfrm>
          <a:prstGeom prst="rect">
            <a:avLst/>
          </a:prstGeom>
        </p:spPr>
      </p:pic>
      <p:sp>
        <p:nvSpPr>
          <p:cNvPr id="30" name="Text 23"/>
          <p:cNvSpPr/>
          <p:nvPr/>
        </p:nvSpPr>
        <p:spPr>
          <a:xfrm>
            <a:off x="1463040" y="4291584"/>
            <a:ext cx="4693920" cy="341376"/>
          </a:xfrm>
          <a:prstGeom prst="rect">
            <a:avLst/>
          </a:prstGeom>
          <a:noFill/>
          <a:ln/>
        </p:spPr>
        <p:txBody>
          <a:bodyPr wrap="square" rtlCol="0" anchor="ctr"/>
          <a:lstStyle/>
          <a:p>
            <a:r>
              <a:rPr lang="en-US" sz="1467" b="1">
                <a:solidFill>
                  <a:srgbClr val="0D2B5E"/>
                </a:solidFill>
                <a:latin typeface="Roboto" panose="02000000000000000000" pitchFamily="2" charset="0"/>
                <a:ea typeface="Roboto" panose="02000000000000000000" pitchFamily="2" charset="0"/>
                <a:cs typeface="Roboto" panose="02000000000000000000" pitchFamily="2" charset="0"/>
              </a:rPr>
              <a:t>Better Services</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31" name="Text 24"/>
          <p:cNvSpPr/>
          <p:nvPr/>
        </p:nvSpPr>
        <p:spPr>
          <a:xfrm>
            <a:off x="1463040" y="4620768"/>
            <a:ext cx="4047214" cy="426720"/>
          </a:xfrm>
          <a:prstGeom prst="rect">
            <a:avLst/>
          </a:prstGeom>
          <a:noFill/>
          <a:ln/>
        </p:spPr>
        <p:txBody>
          <a:bodyPr wrap="square" rtlCol="0" anchor="ctr"/>
          <a:lstStyle/>
          <a:p>
            <a:r>
              <a:rPr lang="en-US" sz="1400">
                <a:latin typeface="Roboto" panose="02000000000000000000" pitchFamily="2" charset="0"/>
                <a:ea typeface="Roboto" panose="02000000000000000000" pitchFamily="2" charset="0"/>
                <a:cs typeface="Roboto" panose="02000000000000000000" pitchFamily="2" charset="0"/>
              </a:rPr>
              <a:t>High-quality data enables tailored, faster services for Virginia residents.</a:t>
            </a:r>
          </a:p>
        </p:txBody>
      </p:sp>
      <p:sp>
        <p:nvSpPr>
          <p:cNvPr id="32" name="Shape 25">
            <a:extLst>
              <a:ext uri="{C183D7F6-B498-43B3-948B-1728B52AA6E4}">
                <adec:decorative xmlns:adec="http://schemas.microsoft.com/office/drawing/2017/decorative" val="1"/>
              </a:ext>
            </a:extLst>
          </p:cNvPr>
          <p:cNvSpPr/>
          <p:nvPr/>
        </p:nvSpPr>
        <p:spPr>
          <a:xfrm>
            <a:off x="6035040" y="4194048"/>
            <a:ext cx="4998720" cy="950976"/>
          </a:xfrm>
          <a:prstGeom prst="rect">
            <a:avLst/>
          </a:prstGeom>
          <a:solidFill>
            <a:srgbClr val="EEF2F8"/>
          </a:solidFill>
          <a:ln w="12700">
            <a:solidFill>
              <a:srgbClr val="C5D2E8"/>
            </a:solidFill>
            <a:prstDash val="solid"/>
          </a:ln>
        </p:spPr>
        <p:txBody>
          <a:bodyPr/>
          <a:lstStyle/>
          <a:p>
            <a:endParaRPr lang="en-US"/>
          </a:p>
        </p:txBody>
      </p:sp>
      <p:sp>
        <p:nvSpPr>
          <p:cNvPr id="33" name="Shape 26">
            <a:extLst>
              <a:ext uri="{C183D7F6-B498-43B3-948B-1728B52AA6E4}">
                <adec:decorative xmlns:adec="http://schemas.microsoft.com/office/drawing/2017/decorative" val="1"/>
              </a:ext>
            </a:extLst>
          </p:cNvPr>
          <p:cNvSpPr/>
          <p:nvPr/>
        </p:nvSpPr>
        <p:spPr>
          <a:xfrm>
            <a:off x="6035040" y="4194048"/>
            <a:ext cx="73152" cy="950976"/>
          </a:xfrm>
          <a:prstGeom prst="rect">
            <a:avLst/>
          </a:prstGeom>
          <a:solidFill>
            <a:srgbClr val="5474A0"/>
          </a:solidFill>
          <a:ln/>
        </p:spPr>
        <p:txBody>
          <a:bodyPr/>
          <a:lstStyle/>
          <a:p>
            <a:endParaRPr lang="en-US"/>
          </a:p>
        </p:txBody>
      </p:sp>
      <p:pic>
        <p:nvPicPr>
          <p:cNvPr id="34" name="Image 5">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205728" y="4401312"/>
            <a:ext cx="463296" cy="463296"/>
          </a:xfrm>
          <a:prstGeom prst="rect">
            <a:avLst/>
          </a:prstGeom>
        </p:spPr>
      </p:pic>
      <p:sp>
        <p:nvSpPr>
          <p:cNvPr id="35" name="Text 27"/>
          <p:cNvSpPr/>
          <p:nvPr/>
        </p:nvSpPr>
        <p:spPr>
          <a:xfrm>
            <a:off x="6766560" y="4291584"/>
            <a:ext cx="4693920" cy="341376"/>
          </a:xfrm>
          <a:prstGeom prst="rect">
            <a:avLst/>
          </a:prstGeom>
          <a:noFill/>
          <a:ln/>
        </p:spPr>
        <p:txBody>
          <a:bodyPr wrap="square" rtlCol="0" anchor="ctr"/>
          <a:lstStyle/>
          <a:p>
            <a:r>
              <a:rPr lang="en-US" sz="1467" b="1">
                <a:solidFill>
                  <a:srgbClr val="0D2B5E"/>
                </a:solidFill>
                <a:latin typeface="Roboto" panose="02000000000000000000" pitchFamily="2" charset="0"/>
                <a:ea typeface="Roboto" panose="02000000000000000000" pitchFamily="2" charset="0"/>
                <a:cs typeface="Roboto" panose="02000000000000000000" pitchFamily="2" charset="0"/>
              </a:rPr>
              <a:t>Efficiency &amp; Savings</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36" name="Text 28"/>
          <p:cNvSpPr/>
          <p:nvPr/>
        </p:nvSpPr>
        <p:spPr>
          <a:xfrm>
            <a:off x="6766560" y="4620768"/>
            <a:ext cx="4070803" cy="426720"/>
          </a:xfrm>
          <a:prstGeom prst="rect">
            <a:avLst/>
          </a:prstGeom>
          <a:noFill/>
          <a:ln/>
        </p:spPr>
        <p:txBody>
          <a:bodyPr wrap="square" rtlCol="0" anchor="ctr"/>
          <a:lstStyle/>
          <a:p>
            <a:r>
              <a:rPr lang="en-US" sz="1200">
                <a:latin typeface="Roboto" panose="02000000000000000000" pitchFamily="2" charset="0"/>
                <a:ea typeface="Roboto" panose="02000000000000000000" pitchFamily="2" charset="0"/>
                <a:cs typeface="Roboto" panose="02000000000000000000" pitchFamily="2" charset="0"/>
              </a:rPr>
              <a:t>Standardized practices reduce redundancy and mitigate costly data risks.</a:t>
            </a:r>
          </a:p>
        </p:txBody>
      </p:sp>
      <p:sp>
        <p:nvSpPr>
          <p:cNvPr id="37" name="Shape 29">
            <a:extLst>
              <a:ext uri="{C183D7F6-B498-43B3-948B-1728B52AA6E4}">
                <adec:decorative xmlns:adec="http://schemas.microsoft.com/office/drawing/2017/decorative" val="1"/>
              </a:ext>
            </a:extLst>
          </p:cNvPr>
          <p:cNvSpPr/>
          <p:nvPr/>
        </p:nvSpPr>
        <p:spPr>
          <a:xfrm>
            <a:off x="487680" y="5449824"/>
            <a:ext cx="10926295" cy="341376"/>
          </a:xfrm>
          <a:prstGeom prst="rect">
            <a:avLst/>
          </a:prstGeom>
          <a:solidFill>
            <a:srgbClr val="F0F4FA"/>
          </a:solidFill>
          <a:ln/>
        </p:spPr>
        <p:txBody>
          <a:bodyPr/>
          <a:lstStyle/>
          <a:p>
            <a:endParaRPr lang="en-US"/>
          </a:p>
        </p:txBody>
      </p:sp>
      <p:sp>
        <p:nvSpPr>
          <p:cNvPr id="39" name="Text 31"/>
          <p:cNvSpPr/>
          <p:nvPr/>
        </p:nvSpPr>
        <p:spPr>
          <a:xfrm>
            <a:off x="621792" y="5522976"/>
            <a:ext cx="11216640" cy="292608"/>
          </a:xfrm>
          <a:prstGeom prst="rect">
            <a:avLst/>
          </a:prstGeom>
          <a:noFill/>
          <a:ln/>
        </p:spPr>
        <p:txBody>
          <a:bodyPr wrap="square" rtlCol="0" anchor="ctr"/>
          <a:lstStyle/>
          <a:p>
            <a:r>
              <a:rPr lang="en-US" sz="1400" i="1">
                <a:latin typeface="Roboto" panose="02000000000000000000" pitchFamily="2" charset="0"/>
                <a:ea typeface="Roboto" panose="02000000000000000000" pitchFamily="2" charset="0"/>
                <a:cs typeface="Roboto" panose="02000000000000000000" pitchFamily="2" charset="0"/>
              </a:rPr>
              <a:t>Excludes: Research projects, research initiatives, and instructional programs at public institutions of higher education.</a:t>
            </a:r>
            <a:endParaRPr lang="en-US" sz="140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0"/>
            <a:ext cx="9753600" cy="914400"/>
          </a:xfrm>
          <a:prstGeom prst="rect">
            <a:avLst/>
          </a:prstGeom>
          <a:noFill/>
          <a:ln/>
        </p:spPr>
        <p:txBody>
          <a:bodyPr wrap="square" rtlCol="0" anchor="ctr"/>
          <a:lstStyle/>
          <a:p>
            <a:r>
              <a:rPr lang="en-US" sz="1867" b="1">
                <a:solidFill>
                  <a:srgbClr val="FFFFFF"/>
                </a:solidFill>
              </a:rPr>
              <a:t>DATA GOVERNANCE ROLES</a:t>
            </a:r>
            <a:endParaRPr lang="en-US" sz="1867"/>
          </a:p>
        </p:txBody>
      </p:sp>
      <p:sp>
        <p:nvSpPr>
          <p:cNvPr id="5" name="Text 3"/>
          <p:cNvSpPr/>
          <p:nvPr/>
        </p:nvSpPr>
        <p:spPr>
          <a:xfrm>
            <a:off x="487680" y="1072896"/>
            <a:ext cx="11216640" cy="609600"/>
          </a:xfrm>
          <a:prstGeom prst="rect">
            <a:avLst/>
          </a:prstGeom>
          <a:noFill/>
          <a:ln/>
        </p:spPr>
        <p:txBody>
          <a:bodyPr wrap="square" rtlCol="0" anchor="ctr"/>
          <a:lstStyle/>
          <a:p>
            <a:r>
              <a:rPr lang="en-US" sz="2667" b="1">
                <a:solidFill>
                  <a:srgbClr val="0D2B5E"/>
                </a:solidFill>
              </a:rPr>
              <a:t>Three Functional Roles Every Agency Must Identify</a:t>
            </a:r>
            <a:endParaRPr lang="en-US" sz="2667"/>
          </a:p>
        </p:txBody>
      </p:sp>
      <p:sp>
        <p:nvSpPr>
          <p:cNvPr id="93" name="Title 92">
            <a:extLst>
              <a:ext uri="{FF2B5EF4-FFF2-40B4-BE49-F238E27FC236}">
                <a16:creationId xmlns:a16="http://schemas.microsoft.com/office/drawing/2014/main" id="{128997A6-9F15-67F6-1B96-E1540A038881}"/>
              </a:ext>
            </a:extLst>
          </p:cNvPr>
          <p:cNvSpPr>
            <a:spLocks noGrp="1"/>
          </p:cNvSpPr>
          <p:nvPr>
            <p:ph type="title"/>
          </p:nvPr>
        </p:nvSpPr>
        <p:spPr/>
        <p:txBody>
          <a:bodyPr/>
          <a:lstStyle/>
          <a:p>
            <a:r>
              <a:rPr lang="en-US"/>
              <a:t>Data Governance Roles</a:t>
            </a:r>
          </a:p>
        </p:txBody>
      </p:sp>
      <p:pic>
        <p:nvPicPr>
          <p:cNvPr id="4" name="Picture 3" descr="A three-column table outlining data governance roles and responsibilities. The first column, Data Owner (EIA-099–EIA-120), describes senior executives or agency heads accountable for ultimate organizational responsibility. Their duties include: ensuring data quality, accuracy, and integrity; defining data governance frameworks and policies; classifying data and controlling access; ensuring required agency policies exist covering Governance, Quality, Security, Privacy, and Retention; establishing or participating in an agency Data Governance Council; submitting an annual report to the COV Data Governance Council; maintaining a data asset inventory; and reviewing data classifications annually. The second column, Data Steward (EIA-201–EIA-235), describes subject matter experts managing day-to-day data quality, metadata, and compliance. Their duties include: maintaining a metadata repository and contributing to the COV repository; registering Critical Data Assets in the Commonwealth Data Catalog; implementing data quality processes and maintaining a quarterly scorecard; classifying and labeling data assets; contributing to the Commonwealth Business Glossary; publishing eligible datasets to Virginia's Open Data Portal; maintaining a data risk log; and completing annual Data Stewardship training. The third column, Data Custodian (EIA-300–EIA-311), describes technical staff such as DBAs and engineers responsible for protecting and preserving data. Their duties include: managing secure data storage and backups; implementing encryption at rest and in transit; applying least-privilege access controls in coordination with ISOs and Stewards; monitoring system performance and availability; maintaining records of storage, backup, and recovery procedures; implementing database logging for a minimum of 90 days; supporting incident response and data recovery; and completing Sec 527 cybersecurity awareness training.">
            <a:extLst>
              <a:ext uri="{FF2B5EF4-FFF2-40B4-BE49-F238E27FC236}">
                <a16:creationId xmlns:a16="http://schemas.microsoft.com/office/drawing/2014/main" id="{241362CF-F315-CC22-88CF-59E7AECEA2E6}"/>
              </a:ext>
            </a:extLst>
          </p:cNvPr>
          <p:cNvPicPr>
            <a:picLocks noChangeAspect="1"/>
          </p:cNvPicPr>
          <p:nvPr/>
        </p:nvPicPr>
        <p:blipFill>
          <a:blip r:embed="rId3"/>
          <a:stretch>
            <a:fillRect/>
          </a:stretch>
        </p:blipFill>
        <p:spPr>
          <a:xfrm>
            <a:off x="636103" y="1682496"/>
            <a:ext cx="10668911" cy="436980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4"/>
          <p:cNvSpPr/>
          <p:nvPr/>
        </p:nvSpPr>
        <p:spPr>
          <a:xfrm>
            <a:off x="534185" y="1232533"/>
            <a:ext cx="5364480" cy="365760"/>
          </a:xfrm>
          <a:prstGeom prst="rect">
            <a:avLst/>
          </a:prstGeom>
          <a:noFill/>
          <a:ln/>
        </p:spPr>
        <p:txBody>
          <a:bodyPr wrap="square" rtlCol="0" anchor="ctr"/>
          <a:lstStyle/>
          <a:p>
            <a:r>
              <a:rPr lang="en-US" sz="1333" b="1">
                <a:solidFill>
                  <a:srgbClr val="5474A0"/>
                </a:solidFill>
                <a:latin typeface="Roboto" panose="02000000000000000000" pitchFamily="2" charset="0"/>
                <a:ea typeface="Roboto" panose="02000000000000000000" pitchFamily="2" charset="0"/>
                <a:cs typeface="Roboto" panose="02000000000000000000" pitchFamily="2" charset="0"/>
              </a:rPr>
              <a:t>CLASSIFICATION LABELS</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7" name="Shape 5">
            <a:extLst>
              <a:ext uri="{C183D7F6-B498-43B3-948B-1728B52AA6E4}">
                <adec:decorative xmlns:adec="http://schemas.microsoft.com/office/drawing/2017/decorative" val="1"/>
              </a:ext>
            </a:extLst>
          </p:cNvPr>
          <p:cNvSpPr/>
          <p:nvPr/>
        </p:nvSpPr>
        <p:spPr>
          <a:xfrm>
            <a:off x="534185" y="1683637"/>
            <a:ext cx="5364480" cy="707136"/>
          </a:xfrm>
          <a:prstGeom prst="rect">
            <a:avLst/>
          </a:prstGeom>
          <a:solidFill>
            <a:srgbClr val="E6F4EA"/>
          </a:solidFill>
          <a:ln w="12700">
            <a:solidFill>
              <a:srgbClr val="22863A"/>
            </a:solidFill>
            <a:prstDash val="solid"/>
          </a:ln>
        </p:spPr>
        <p:txBody>
          <a:bodyPr/>
          <a:lstStyle/>
          <a:p>
            <a:endParaRPr lang="en-US"/>
          </a:p>
        </p:txBody>
      </p:sp>
      <p:sp>
        <p:nvSpPr>
          <p:cNvPr id="8" name="Shape 6">
            <a:extLst>
              <a:ext uri="{C183D7F6-B498-43B3-948B-1728B52AA6E4}">
                <adec:decorative xmlns:adec="http://schemas.microsoft.com/office/drawing/2017/decorative" val="1"/>
              </a:ext>
            </a:extLst>
          </p:cNvPr>
          <p:cNvSpPr/>
          <p:nvPr/>
        </p:nvSpPr>
        <p:spPr>
          <a:xfrm>
            <a:off x="534185" y="1683637"/>
            <a:ext cx="85344" cy="707136"/>
          </a:xfrm>
          <a:prstGeom prst="rect">
            <a:avLst/>
          </a:prstGeom>
          <a:solidFill>
            <a:srgbClr val="22863A"/>
          </a:solidFill>
          <a:ln/>
        </p:spPr>
        <p:txBody>
          <a:bodyPr/>
          <a:lstStyle/>
          <a:p>
            <a:endParaRPr lang="en-US"/>
          </a:p>
        </p:txBody>
      </p:sp>
      <p:sp>
        <p:nvSpPr>
          <p:cNvPr id="9" name="Text 7"/>
          <p:cNvSpPr/>
          <p:nvPr/>
        </p:nvSpPr>
        <p:spPr>
          <a:xfrm>
            <a:off x="717065" y="1732405"/>
            <a:ext cx="4754880" cy="268224"/>
          </a:xfrm>
          <a:prstGeom prst="rect">
            <a:avLst/>
          </a:prstGeom>
          <a:noFill/>
          <a:ln/>
        </p:spPr>
        <p:txBody>
          <a:bodyPr wrap="square" rtlCol="0" anchor="ctr"/>
          <a:lstStyle/>
          <a:p>
            <a:r>
              <a:rPr lang="en-US" sz="1333" b="1">
                <a:solidFill>
                  <a:srgbClr val="22863A"/>
                </a:solidFill>
                <a:latin typeface="Roboto" panose="02000000000000000000" pitchFamily="2" charset="0"/>
                <a:ea typeface="Roboto" panose="02000000000000000000" pitchFamily="2" charset="0"/>
                <a:cs typeface="Roboto" panose="02000000000000000000" pitchFamily="2" charset="0"/>
              </a:rPr>
              <a:t>Public</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10" name="Text 8"/>
          <p:cNvSpPr/>
          <p:nvPr/>
        </p:nvSpPr>
        <p:spPr>
          <a:xfrm>
            <a:off x="717065" y="1988437"/>
            <a:ext cx="4937760" cy="341376"/>
          </a:xfrm>
          <a:prstGeom prst="rect">
            <a:avLst/>
          </a:prstGeom>
          <a:noFill/>
          <a:ln/>
        </p:spPr>
        <p:txBody>
          <a:bodyPr wrap="square" rtlCol="0" anchor="ctr"/>
          <a:lstStyle/>
          <a:p>
            <a:r>
              <a:rPr lang="en-US" sz="1400">
                <a:solidFill>
                  <a:srgbClr val="071A3E"/>
                </a:solidFill>
                <a:latin typeface="Roboto" panose="02000000000000000000" pitchFamily="2" charset="0"/>
                <a:ea typeface="Roboto" panose="02000000000000000000" pitchFamily="2" charset="0"/>
                <a:cs typeface="Roboto" panose="02000000000000000000" pitchFamily="2" charset="0"/>
              </a:rPr>
              <a:t>Freely available; no restrictions. Open data portals, websites.</a:t>
            </a: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11" name="Shape 9">
            <a:extLst>
              <a:ext uri="{C183D7F6-B498-43B3-948B-1728B52AA6E4}">
                <adec:decorative xmlns:adec="http://schemas.microsoft.com/office/drawing/2017/decorative" val="1"/>
              </a:ext>
            </a:extLst>
          </p:cNvPr>
          <p:cNvSpPr/>
          <p:nvPr/>
        </p:nvSpPr>
        <p:spPr>
          <a:xfrm>
            <a:off x="534185" y="2439541"/>
            <a:ext cx="5364480" cy="707136"/>
          </a:xfrm>
          <a:prstGeom prst="rect">
            <a:avLst/>
          </a:prstGeom>
          <a:solidFill>
            <a:srgbClr val="E8F2FA"/>
          </a:solidFill>
          <a:ln w="12700">
            <a:solidFill>
              <a:srgbClr val="1A6B9E"/>
            </a:solidFill>
            <a:prstDash val="solid"/>
          </a:ln>
        </p:spPr>
        <p:txBody>
          <a:bodyPr/>
          <a:lstStyle/>
          <a:p>
            <a:endParaRPr lang="en-US"/>
          </a:p>
        </p:txBody>
      </p:sp>
      <p:sp>
        <p:nvSpPr>
          <p:cNvPr id="12" name="Shape 10">
            <a:extLst>
              <a:ext uri="{C183D7F6-B498-43B3-948B-1728B52AA6E4}">
                <adec:decorative xmlns:adec="http://schemas.microsoft.com/office/drawing/2017/decorative" val="1"/>
              </a:ext>
            </a:extLst>
          </p:cNvPr>
          <p:cNvSpPr/>
          <p:nvPr/>
        </p:nvSpPr>
        <p:spPr>
          <a:xfrm>
            <a:off x="534185" y="2439541"/>
            <a:ext cx="85344" cy="707136"/>
          </a:xfrm>
          <a:prstGeom prst="rect">
            <a:avLst/>
          </a:prstGeom>
          <a:solidFill>
            <a:srgbClr val="1A6B9E"/>
          </a:solidFill>
          <a:ln/>
        </p:spPr>
        <p:txBody>
          <a:bodyPr/>
          <a:lstStyle/>
          <a:p>
            <a:endParaRPr lang="en-US"/>
          </a:p>
        </p:txBody>
      </p:sp>
      <p:sp>
        <p:nvSpPr>
          <p:cNvPr id="13" name="Text 11"/>
          <p:cNvSpPr/>
          <p:nvPr/>
        </p:nvSpPr>
        <p:spPr>
          <a:xfrm>
            <a:off x="717065" y="2488309"/>
            <a:ext cx="4754880" cy="268224"/>
          </a:xfrm>
          <a:prstGeom prst="rect">
            <a:avLst/>
          </a:prstGeom>
          <a:noFill/>
          <a:ln/>
        </p:spPr>
        <p:txBody>
          <a:bodyPr wrap="square" rtlCol="0" anchor="ctr"/>
          <a:lstStyle/>
          <a:p>
            <a:r>
              <a:rPr lang="en-US" sz="1333" b="1">
                <a:solidFill>
                  <a:srgbClr val="1A6B9E"/>
                </a:solidFill>
                <a:latin typeface="Roboto" panose="02000000000000000000" pitchFamily="2" charset="0"/>
                <a:ea typeface="Roboto" panose="02000000000000000000" pitchFamily="2" charset="0"/>
                <a:cs typeface="Roboto" panose="02000000000000000000" pitchFamily="2" charset="0"/>
              </a:rPr>
              <a:t>Internal Use Only</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14" name="Text 12"/>
          <p:cNvSpPr/>
          <p:nvPr/>
        </p:nvSpPr>
        <p:spPr>
          <a:xfrm>
            <a:off x="717065" y="2744341"/>
            <a:ext cx="4937760" cy="341376"/>
          </a:xfrm>
          <a:prstGeom prst="rect">
            <a:avLst/>
          </a:prstGeom>
          <a:noFill/>
          <a:ln/>
        </p:spPr>
        <p:txBody>
          <a:bodyPr wrap="square" rtlCol="0" anchor="ctr"/>
          <a:lstStyle/>
          <a:p>
            <a:r>
              <a:rPr lang="en-US" sz="1400">
                <a:solidFill>
                  <a:srgbClr val="071A3E"/>
                </a:solidFill>
                <a:latin typeface="Roboto" panose="02000000000000000000" pitchFamily="2" charset="0"/>
                <a:ea typeface="Roboto" panose="02000000000000000000" pitchFamily="2" charset="0"/>
                <a:cs typeface="Roboto" panose="02000000000000000000" pitchFamily="2" charset="0"/>
              </a:rPr>
              <a:t>State personnel &amp; approved affiliates. Requires authentication &amp; usage monitoring.</a:t>
            </a: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15" name="Shape 13">
            <a:extLst>
              <a:ext uri="{C183D7F6-B498-43B3-948B-1728B52AA6E4}">
                <adec:decorative xmlns:adec="http://schemas.microsoft.com/office/drawing/2017/decorative" val="1"/>
              </a:ext>
            </a:extLst>
          </p:cNvPr>
          <p:cNvSpPr/>
          <p:nvPr/>
        </p:nvSpPr>
        <p:spPr>
          <a:xfrm>
            <a:off x="534185" y="3195445"/>
            <a:ext cx="5364480" cy="707136"/>
          </a:xfrm>
          <a:prstGeom prst="rect">
            <a:avLst/>
          </a:prstGeom>
          <a:solidFill>
            <a:srgbClr val="F2EEF9"/>
          </a:solidFill>
          <a:ln w="12700">
            <a:solidFill>
              <a:srgbClr val="7B5EA7"/>
            </a:solidFill>
            <a:prstDash val="solid"/>
          </a:ln>
        </p:spPr>
        <p:txBody>
          <a:bodyPr/>
          <a:lstStyle/>
          <a:p>
            <a:endParaRPr lang="en-US"/>
          </a:p>
        </p:txBody>
      </p:sp>
      <p:sp>
        <p:nvSpPr>
          <p:cNvPr id="16" name="Shape 14">
            <a:extLst>
              <a:ext uri="{C183D7F6-B498-43B3-948B-1728B52AA6E4}">
                <adec:decorative xmlns:adec="http://schemas.microsoft.com/office/drawing/2017/decorative" val="1"/>
              </a:ext>
            </a:extLst>
          </p:cNvPr>
          <p:cNvSpPr/>
          <p:nvPr/>
        </p:nvSpPr>
        <p:spPr>
          <a:xfrm>
            <a:off x="534185" y="3195445"/>
            <a:ext cx="85344" cy="707136"/>
          </a:xfrm>
          <a:prstGeom prst="rect">
            <a:avLst/>
          </a:prstGeom>
          <a:solidFill>
            <a:srgbClr val="7B5EA7"/>
          </a:solidFill>
          <a:ln/>
        </p:spPr>
        <p:txBody>
          <a:bodyPr/>
          <a:lstStyle/>
          <a:p>
            <a:endParaRPr lang="en-US"/>
          </a:p>
        </p:txBody>
      </p:sp>
      <p:sp>
        <p:nvSpPr>
          <p:cNvPr id="17" name="Text 15"/>
          <p:cNvSpPr/>
          <p:nvPr/>
        </p:nvSpPr>
        <p:spPr>
          <a:xfrm>
            <a:off x="717065" y="3244213"/>
            <a:ext cx="4754880" cy="268224"/>
          </a:xfrm>
          <a:prstGeom prst="rect">
            <a:avLst/>
          </a:prstGeom>
          <a:noFill/>
          <a:ln/>
        </p:spPr>
        <p:txBody>
          <a:bodyPr wrap="square" rtlCol="0" anchor="ctr"/>
          <a:lstStyle/>
          <a:p>
            <a:r>
              <a:rPr lang="en-US" sz="1333" b="1">
                <a:solidFill>
                  <a:srgbClr val="7B5EA7"/>
                </a:solidFill>
                <a:latin typeface="Roboto" panose="02000000000000000000" pitchFamily="2" charset="0"/>
                <a:ea typeface="Roboto" panose="02000000000000000000" pitchFamily="2" charset="0"/>
                <a:cs typeface="Roboto" panose="02000000000000000000" pitchFamily="2" charset="0"/>
              </a:rPr>
              <a:t>Personal</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18" name="Text 16"/>
          <p:cNvSpPr/>
          <p:nvPr/>
        </p:nvSpPr>
        <p:spPr>
          <a:xfrm>
            <a:off x="717065" y="3500245"/>
            <a:ext cx="4937760" cy="341376"/>
          </a:xfrm>
          <a:prstGeom prst="rect">
            <a:avLst/>
          </a:prstGeom>
          <a:noFill/>
          <a:ln/>
        </p:spPr>
        <p:txBody>
          <a:bodyPr wrap="square" rtlCol="0" anchor="ctr"/>
          <a:lstStyle/>
          <a:p>
            <a:r>
              <a:rPr lang="en-US" sz="1400">
                <a:solidFill>
                  <a:srgbClr val="071A3E"/>
                </a:solidFill>
                <a:latin typeface="Roboto" panose="02000000000000000000" pitchFamily="2" charset="0"/>
                <a:ea typeface="Roboto" panose="02000000000000000000" pitchFamily="2" charset="0"/>
                <a:cs typeface="Roboto" panose="02000000000000000000" pitchFamily="2" charset="0"/>
              </a:rPr>
              <a:t>Non-COV-operations staff data. Commonwealth retains right to access/disclose.</a:t>
            </a: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19" name="Shape 17">
            <a:extLst>
              <a:ext uri="{C183D7F6-B498-43B3-948B-1728B52AA6E4}">
                <adec:decorative xmlns:adec="http://schemas.microsoft.com/office/drawing/2017/decorative" val="1"/>
              </a:ext>
            </a:extLst>
          </p:cNvPr>
          <p:cNvSpPr/>
          <p:nvPr/>
        </p:nvSpPr>
        <p:spPr>
          <a:xfrm>
            <a:off x="534185" y="3951349"/>
            <a:ext cx="5364480" cy="707136"/>
          </a:xfrm>
          <a:prstGeom prst="rect">
            <a:avLst/>
          </a:prstGeom>
          <a:solidFill>
            <a:srgbClr val="FDEEEC"/>
          </a:solidFill>
          <a:ln w="12700">
            <a:solidFill>
              <a:srgbClr val="C0392B"/>
            </a:solidFill>
            <a:prstDash val="solid"/>
          </a:ln>
        </p:spPr>
        <p:txBody>
          <a:bodyPr/>
          <a:lstStyle/>
          <a:p>
            <a:endParaRPr lang="en-US"/>
          </a:p>
        </p:txBody>
      </p:sp>
      <p:sp>
        <p:nvSpPr>
          <p:cNvPr id="20" name="Shape 18">
            <a:extLst>
              <a:ext uri="{C183D7F6-B498-43B3-948B-1728B52AA6E4}">
                <adec:decorative xmlns:adec="http://schemas.microsoft.com/office/drawing/2017/decorative" val="1"/>
              </a:ext>
            </a:extLst>
          </p:cNvPr>
          <p:cNvSpPr/>
          <p:nvPr/>
        </p:nvSpPr>
        <p:spPr>
          <a:xfrm>
            <a:off x="534185" y="3951349"/>
            <a:ext cx="85344" cy="707136"/>
          </a:xfrm>
          <a:prstGeom prst="rect">
            <a:avLst/>
          </a:prstGeom>
          <a:solidFill>
            <a:srgbClr val="C0392B"/>
          </a:solidFill>
          <a:ln/>
        </p:spPr>
        <p:txBody>
          <a:bodyPr/>
          <a:lstStyle/>
          <a:p>
            <a:endParaRPr lang="en-US"/>
          </a:p>
        </p:txBody>
      </p:sp>
      <p:sp>
        <p:nvSpPr>
          <p:cNvPr id="21" name="Text 19"/>
          <p:cNvSpPr/>
          <p:nvPr/>
        </p:nvSpPr>
        <p:spPr>
          <a:xfrm>
            <a:off x="717065" y="4000117"/>
            <a:ext cx="4754880" cy="268224"/>
          </a:xfrm>
          <a:prstGeom prst="rect">
            <a:avLst/>
          </a:prstGeom>
          <a:noFill/>
          <a:ln/>
        </p:spPr>
        <p:txBody>
          <a:bodyPr wrap="square" rtlCol="0" anchor="ctr"/>
          <a:lstStyle/>
          <a:p>
            <a:r>
              <a:rPr lang="en-US" sz="1333" b="1">
                <a:solidFill>
                  <a:srgbClr val="C0392B"/>
                </a:solidFill>
                <a:latin typeface="Roboto" panose="02000000000000000000" pitchFamily="2" charset="0"/>
                <a:ea typeface="Roboto" panose="02000000000000000000" pitchFamily="2" charset="0"/>
                <a:cs typeface="Roboto" panose="02000000000000000000" pitchFamily="2" charset="0"/>
              </a:rPr>
              <a:t>Confidential</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22" name="Text 20"/>
          <p:cNvSpPr/>
          <p:nvPr/>
        </p:nvSpPr>
        <p:spPr>
          <a:xfrm>
            <a:off x="717065" y="4256149"/>
            <a:ext cx="4937760" cy="341376"/>
          </a:xfrm>
          <a:prstGeom prst="rect">
            <a:avLst/>
          </a:prstGeom>
          <a:noFill/>
          <a:ln/>
        </p:spPr>
        <p:txBody>
          <a:bodyPr wrap="square" rtlCol="0" anchor="ctr"/>
          <a:lstStyle/>
          <a:p>
            <a:r>
              <a:rPr lang="en-US" sz="1400">
                <a:solidFill>
                  <a:srgbClr val="071A3E"/>
                </a:solidFill>
                <a:latin typeface="Roboto" panose="02000000000000000000" pitchFamily="2" charset="0"/>
                <a:ea typeface="Roboto" panose="02000000000000000000" pitchFamily="2" charset="0"/>
                <a:cs typeface="Roboto" panose="02000000000000000000" pitchFamily="2" charset="0"/>
              </a:rPr>
              <a:t>Authorized individuals only. Requires access logs, documented sharing, approved storage.</a:t>
            </a: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23" name="Shape 21">
            <a:extLst>
              <a:ext uri="{C183D7F6-B498-43B3-948B-1728B52AA6E4}">
                <adec:decorative xmlns:adec="http://schemas.microsoft.com/office/drawing/2017/decorative" val="1"/>
              </a:ext>
            </a:extLst>
          </p:cNvPr>
          <p:cNvSpPr/>
          <p:nvPr/>
        </p:nvSpPr>
        <p:spPr>
          <a:xfrm>
            <a:off x="534185" y="4707253"/>
            <a:ext cx="5364480" cy="707136"/>
          </a:xfrm>
          <a:prstGeom prst="rect">
            <a:avLst/>
          </a:prstGeom>
          <a:solidFill>
            <a:srgbClr val="FEF5E7"/>
          </a:solidFill>
          <a:ln w="12700">
            <a:solidFill>
              <a:srgbClr val="E67E22"/>
            </a:solidFill>
            <a:prstDash val="solid"/>
          </a:ln>
        </p:spPr>
        <p:txBody>
          <a:bodyPr/>
          <a:lstStyle/>
          <a:p>
            <a:endParaRPr lang="en-US"/>
          </a:p>
        </p:txBody>
      </p:sp>
      <p:sp>
        <p:nvSpPr>
          <p:cNvPr id="24" name="Shape 22">
            <a:extLst>
              <a:ext uri="{C183D7F6-B498-43B3-948B-1728B52AA6E4}">
                <adec:decorative xmlns:adec="http://schemas.microsoft.com/office/drawing/2017/decorative" val="1"/>
              </a:ext>
            </a:extLst>
          </p:cNvPr>
          <p:cNvSpPr/>
          <p:nvPr/>
        </p:nvSpPr>
        <p:spPr>
          <a:xfrm>
            <a:off x="534185" y="4707253"/>
            <a:ext cx="85344" cy="707136"/>
          </a:xfrm>
          <a:prstGeom prst="rect">
            <a:avLst/>
          </a:prstGeom>
          <a:solidFill>
            <a:srgbClr val="E67E22"/>
          </a:solidFill>
          <a:ln/>
        </p:spPr>
        <p:txBody>
          <a:bodyPr/>
          <a:lstStyle/>
          <a:p>
            <a:endParaRPr lang="en-US"/>
          </a:p>
        </p:txBody>
      </p:sp>
      <p:sp>
        <p:nvSpPr>
          <p:cNvPr id="25" name="Text 23"/>
          <p:cNvSpPr/>
          <p:nvPr/>
        </p:nvSpPr>
        <p:spPr>
          <a:xfrm>
            <a:off x="717065" y="4756021"/>
            <a:ext cx="4754880" cy="268224"/>
          </a:xfrm>
          <a:prstGeom prst="rect">
            <a:avLst/>
          </a:prstGeom>
          <a:noFill/>
          <a:ln/>
        </p:spPr>
        <p:txBody>
          <a:bodyPr wrap="square" rtlCol="0" anchor="ctr"/>
          <a:lstStyle/>
          <a:p>
            <a:r>
              <a:rPr lang="en-US" sz="1333" b="1">
                <a:solidFill>
                  <a:srgbClr val="E67E22"/>
                </a:solidFill>
                <a:latin typeface="Roboto" panose="02000000000000000000" pitchFamily="2" charset="0"/>
                <a:ea typeface="Roboto" panose="02000000000000000000" pitchFamily="2" charset="0"/>
                <a:cs typeface="Roboto" panose="02000000000000000000" pitchFamily="2" charset="0"/>
              </a:rPr>
              <a:t>AI Training Data</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26" name="Text 24"/>
          <p:cNvSpPr/>
          <p:nvPr/>
        </p:nvSpPr>
        <p:spPr>
          <a:xfrm>
            <a:off x="717065" y="5012053"/>
            <a:ext cx="4937760" cy="341376"/>
          </a:xfrm>
          <a:prstGeom prst="rect">
            <a:avLst/>
          </a:prstGeom>
          <a:noFill/>
          <a:ln/>
        </p:spPr>
        <p:txBody>
          <a:bodyPr wrap="square" rtlCol="0" anchor="ctr"/>
          <a:lstStyle/>
          <a:p>
            <a:r>
              <a:rPr lang="en-US" sz="1400">
                <a:solidFill>
                  <a:srgbClr val="071A3E"/>
                </a:solidFill>
                <a:latin typeface="Roboto" panose="02000000000000000000" pitchFamily="2" charset="0"/>
                <a:ea typeface="Roboto" panose="02000000000000000000" pitchFamily="2" charset="0"/>
                <a:cs typeface="Roboto" panose="02000000000000000000" pitchFamily="2" charset="0"/>
              </a:rPr>
              <a:t>Data approved for AI/ML model training. Data Owner must document approval.</a:t>
            </a: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27" name="Text 25"/>
          <p:cNvSpPr/>
          <p:nvPr/>
        </p:nvSpPr>
        <p:spPr>
          <a:xfrm>
            <a:off x="6158286" y="1232533"/>
            <a:ext cx="5547360" cy="365760"/>
          </a:xfrm>
          <a:prstGeom prst="rect">
            <a:avLst/>
          </a:prstGeom>
          <a:noFill/>
          <a:ln/>
        </p:spPr>
        <p:txBody>
          <a:bodyPr wrap="square" rtlCol="0" anchor="ctr"/>
          <a:lstStyle/>
          <a:p>
            <a:r>
              <a:rPr lang="en-US" sz="1333" b="1">
                <a:solidFill>
                  <a:srgbClr val="5474A0"/>
                </a:solidFill>
              </a:rPr>
              <a:t>KEY REGULATORY LABELS</a:t>
            </a:r>
            <a:endParaRPr lang="en-US" sz="1333"/>
          </a:p>
        </p:txBody>
      </p:sp>
      <p:sp>
        <p:nvSpPr>
          <p:cNvPr id="28" name="Shape 26">
            <a:extLst>
              <a:ext uri="{C183D7F6-B498-43B3-948B-1728B52AA6E4}">
                <adec:decorative xmlns:adec="http://schemas.microsoft.com/office/drawing/2017/decorative" val="1"/>
              </a:ext>
            </a:extLst>
          </p:cNvPr>
          <p:cNvSpPr/>
          <p:nvPr/>
        </p:nvSpPr>
        <p:spPr>
          <a:xfrm>
            <a:off x="6158286" y="1683637"/>
            <a:ext cx="2621280" cy="597408"/>
          </a:xfrm>
          <a:prstGeom prst="rect">
            <a:avLst/>
          </a:prstGeom>
          <a:solidFill>
            <a:srgbClr val="F0F4FA"/>
          </a:solidFill>
          <a:ln w="15240">
            <a:solidFill>
              <a:srgbClr val="C0392B"/>
            </a:solidFill>
            <a:prstDash val="solid"/>
          </a:ln>
        </p:spPr>
        <p:txBody>
          <a:bodyPr/>
          <a:lstStyle/>
          <a:p>
            <a:endParaRPr lang="en-US"/>
          </a:p>
        </p:txBody>
      </p:sp>
      <p:sp>
        <p:nvSpPr>
          <p:cNvPr id="29" name="Shape 27">
            <a:extLst>
              <a:ext uri="{C183D7F6-B498-43B3-948B-1728B52AA6E4}">
                <adec:decorative xmlns:adec="http://schemas.microsoft.com/office/drawing/2017/decorative" val="1"/>
              </a:ext>
            </a:extLst>
          </p:cNvPr>
          <p:cNvSpPr/>
          <p:nvPr/>
        </p:nvSpPr>
        <p:spPr>
          <a:xfrm>
            <a:off x="6158286" y="1683637"/>
            <a:ext cx="731520" cy="597408"/>
          </a:xfrm>
          <a:prstGeom prst="rect">
            <a:avLst/>
          </a:prstGeom>
          <a:solidFill>
            <a:srgbClr val="C0392B"/>
          </a:solidFill>
          <a:ln/>
        </p:spPr>
        <p:txBody>
          <a:bodyPr/>
          <a:lstStyle/>
          <a:p>
            <a:endParaRPr lang="en-US"/>
          </a:p>
        </p:txBody>
      </p:sp>
      <p:sp>
        <p:nvSpPr>
          <p:cNvPr id="30" name="Text 28"/>
          <p:cNvSpPr/>
          <p:nvPr/>
        </p:nvSpPr>
        <p:spPr>
          <a:xfrm>
            <a:off x="6158286" y="1683637"/>
            <a:ext cx="731520" cy="597408"/>
          </a:xfrm>
          <a:prstGeom prst="rect">
            <a:avLst/>
          </a:prstGeom>
          <a:noFill/>
          <a:ln/>
        </p:spPr>
        <p:txBody>
          <a:bodyPr wrap="square" rtlCol="0" anchor="ctr"/>
          <a:lstStyle/>
          <a:p>
            <a:pPr algn="ctr"/>
            <a:r>
              <a:rPr lang="en-US" sz="1267" b="1">
                <a:solidFill>
                  <a:srgbClr val="FFFFFF"/>
                </a:solidFill>
                <a:latin typeface="Roboto" panose="02000000000000000000" pitchFamily="2" charset="0"/>
                <a:ea typeface="Roboto" panose="02000000000000000000" pitchFamily="2" charset="0"/>
                <a:cs typeface="Roboto" panose="02000000000000000000" pitchFamily="2" charset="0"/>
              </a:rPr>
              <a:t>PII</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31" name="Text 29"/>
          <p:cNvSpPr/>
          <p:nvPr/>
        </p:nvSpPr>
        <p:spPr>
          <a:xfrm>
            <a:off x="6950766" y="1683637"/>
            <a:ext cx="1950720" cy="597408"/>
          </a:xfrm>
          <a:prstGeom prst="rect">
            <a:avLst/>
          </a:prstGeom>
          <a:noFill/>
          <a:ln/>
        </p:spPr>
        <p:txBody>
          <a:bodyPr wrap="square" rtlCol="0" anchor="ctr"/>
          <a:lstStyle/>
          <a:p>
            <a:r>
              <a:rPr lang="en-US" sz="1300">
                <a:solidFill>
                  <a:srgbClr val="071A3E"/>
                </a:solidFill>
                <a:latin typeface="Roboto" panose="02000000000000000000" pitchFamily="2" charset="0"/>
                <a:ea typeface="Roboto" panose="02000000000000000000" pitchFamily="2" charset="0"/>
                <a:cs typeface="Roboto" panose="02000000000000000000" pitchFamily="2" charset="0"/>
              </a:rPr>
              <a:t>Personally Identifiable Information</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32" name="Shape 30">
            <a:extLst>
              <a:ext uri="{C183D7F6-B498-43B3-948B-1728B52AA6E4}">
                <adec:decorative xmlns:adec="http://schemas.microsoft.com/office/drawing/2017/decorative" val="1"/>
              </a:ext>
            </a:extLst>
          </p:cNvPr>
          <p:cNvSpPr/>
          <p:nvPr/>
        </p:nvSpPr>
        <p:spPr>
          <a:xfrm>
            <a:off x="8962446" y="1683637"/>
            <a:ext cx="2621280" cy="597408"/>
          </a:xfrm>
          <a:prstGeom prst="rect">
            <a:avLst/>
          </a:prstGeom>
          <a:solidFill>
            <a:srgbClr val="F0F4FA"/>
          </a:solidFill>
          <a:ln w="15240">
            <a:solidFill>
              <a:srgbClr val="922B21"/>
            </a:solidFill>
            <a:prstDash val="solid"/>
          </a:ln>
        </p:spPr>
        <p:txBody>
          <a:bodyPr/>
          <a:lstStyle/>
          <a:p>
            <a:endParaRPr lang="en-US"/>
          </a:p>
        </p:txBody>
      </p:sp>
      <p:sp>
        <p:nvSpPr>
          <p:cNvPr id="33" name="Shape 31">
            <a:extLst>
              <a:ext uri="{C183D7F6-B498-43B3-948B-1728B52AA6E4}">
                <adec:decorative xmlns:adec="http://schemas.microsoft.com/office/drawing/2017/decorative" val="1"/>
              </a:ext>
            </a:extLst>
          </p:cNvPr>
          <p:cNvSpPr/>
          <p:nvPr/>
        </p:nvSpPr>
        <p:spPr>
          <a:xfrm>
            <a:off x="8962446" y="1683637"/>
            <a:ext cx="731520" cy="597408"/>
          </a:xfrm>
          <a:prstGeom prst="rect">
            <a:avLst/>
          </a:prstGeom>
          <a:solidFill>
            <a:srgbClr val="922B21"/>
          </a:solidFill>
          <a:ln/>
        </p:spPr>
        <p:txBody>
          <a:bodyPr/>
          <a:lstStyle/>
          <a:p>
            <a:endParaRPr lang="en-US"/>
          </a:p>
        </p:txBody>
      </p:sp>
      <p:sp>
        <p:nvSpPr>
          <p:cNvPr id="34" name="Text 32"/>
          <p:cNvSpPr/>
          <p:nvPr/>
        </p:nvSpPr>
        <p:spPr>
          <a:xfrm>
            <a:off x="8962446" y="1683637"/>
            <a:ext cx="731520" cy="597408"/>
          </a:xfrm>
          <a:prstGeom prst="rect">
            <a:avLst/>
          </a:prstGeom>
          <a:noFill/>
          <a:ln/>
        </p:spPr>
        <p:txBody>
          <a:bodyPr wrap="square" rtlCol="0" anchor="ctr"/>
          <a:lstStyle/>
          <a:p>
            <a:pPr algn="ctr"/>
            <a:r>
              <a:rPr lang="en-US" sz="1267" b="1">
                <a:solidFill>
                  <a:srgbClr val="FFFFFF"/>
                </a:solidFill>
                <a:latin typeface="Roboto" panose="02000000000000000000" pitchFamily="2" charset="0"/>
                <a:ea typeface="Roboto" panose="02000000000000000000" pitchFamily="2" charset="0"/>
                <a:cs typeface="Roboto" panose="02000000000000000000" pitchFamily="2" charset="0"/>
              </a:rPr>
              <a:t>PMI</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35" name="Text 33"/>
          <p:cNvSpPr/>
          <p:nvPr/>
        </p:nvSpPr>
        <p:spPr>
          <a:xfrm>
            <a:off x="9754926" y="1683637"/>
            <a:ext cx="1767840" cy="597408"/>
          </a:xfrm>
          <a:prstGeom prst="rect">
            <a:avLst/>
          </a:prstGeom>
          <a:noFill/>
          <a:ln/>
        </p:spPr>
        <p:txBody>
          <a:bodyPr wrap="square" rtlCol="0" anchor="ctr"/>
          <a:lstStyle/>
          <a:p>
            <a:r>
              <a:rPr lang="en-US" sz="1300">
                <a:solidFill>
                  <a:srgbClr val="071A3E"/>
                </a:solidFill>
                <a:latin typeface="Roboto" panose="02000000000000000000" pitchFamily="2" charset="0"/>
                <a:ea typeface="Roboto" panose="02000000000000000000" pitchFamily="2" charset="0"/>
                <a:cs typeface="Roboto" panose="02000000000000000000" pitchFamily="2" charset="0"/>
              </a:rPr>
              <a:t>Personal Medical Information</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36" name="Shape 34">
            <a:extLst>
              <a:ext uri="{C183D7F6-B498-43B3-948B-1728B52AA6E4}">
                <adec:decorative xmlns:adec="http://schemas.microsoft.com/office/drawing/2017/decorative" val="1"/>
              </a:ext>
            </a:extLst>
          </p:cNvPr>
          <p:cNvSpPr/>
          <p:nvPr/>
        </p:nvSpPr>
        <p:spPr>
          <a:xfrm>
            <a:off x="6158286" y="2342005"/>
            <a:ext cx="2621280" cy="597408"/>
          </a:xfrm>
          <a:prstGeom prst="rect">
            <a:avLst/>
          </a:prstGeom>
          <a:solidFill>
            <a:srgbClr val="F0F4FA"/>
          </a:solidFill>
          <a:ln w="15240">
            <a:solidFill>
              <a:srgbClr val="884EA0"/>
            </a:solidFill>
            <a:prstDash val="solid"/>
          </a:ln>
        </p:spPr>
        <p:txBody>
          <a:bodyPr/>
          <a:lstStyle/>
          <a:p>
            <a:endParaRPr lang="en-US"/>
          </a:p>
        </p:txBody>
      </p:sp>
      <p:sp>
        <p:nvSpPr>
          <p:cNvPr id="37" name="Shape 35">
            <a:extLst>
              <a:ext uri="{C183D7F6-B498-43B3-948B-1728B52AA6E4}">
                <adec:decorative xmlns:adec="http://schemas.microsoft.com/office/drawing/2017/decorative" val="1"/>
              </a:ext>
            </a:extLst>
          </p:cNvPr>
          <p:cNvSpPr/>
          <p:nvPr/>
        </p:nvSpPr>
        <p:spPr>
          <a:xfrm>
            <a:off x="6158286" y="2342005"/>
            <a:ext cx="731520" cy="597408"/>
          </a:xfrm>
          <a:prstGeom prst="rect">
            <a:avLst/>
          </a:prstGeom>
          <a:solidFill>
            <a:srgbClr val="884EA0"/>
          </a:solidFill>
          <a:ln/>
        </p:spPr>
        <p:txBody>
          <a:bodyPr/>
          <a:lstStyle/>
          <a:p>
            <a:endParaRPr lang="en-US"/>
          </a:p>
        </p:txBody>
      </p:sp>
      <p:sp>
        <p:nvSpPr>
          <p:cNvPr id="38" name="Text 36"/>
          <p:cNvSpPr/>
          <p:nvPr/>
        </p:nvSpPr>
        <p:spPr>
          <a:xfrm>
            <a:off x="6158286" y="2342005"/>
            <a:ext cx="731520" cy="597408"/>
          </a:xfrm>
          <a:prstGeom prst="rect">
            <a:avLst/>
          </a:prstGeom>
          <a:noFill/>
          <a:ln/>
        </p:spPr>
        <p:txBody>
          <a:bodyPr wrap="square" rtlCol="0" anchor="ctr"/>
          <a:lstStyle/>
          <a:p>
            <a:pPr algn="ctr"/>
            <a:r>
              <a:rPr lang="en-US" sz="1267" b="1">
                <a:solidFill>
                  <a:srgbClr val="FFFFFF"/>
                </a:solidFill>
                <a:latin typeface="Roboto" panose="02000000000000000000" pitchFamily="2" charset="0"/>
                <a:ea typeface="Roboto" panose="02000000000000000000" pitchFamily="2" charset="0"/>
                <a:cs typeface="Roboto" panose="02000000000000000000" pitchFamily="2" charset="0"/>
              </a:rPr>
              <a:t>PHI</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39" name="Text 37"/>
          <p:cNvSpPr/>
          <p:nvPr/>
        </p:nvSpPr>
        <p:spPr>
          <a:xfrm>
            <a:off x="6950766" y="2342005"/>
            <a:ext cx="1767840" cy="597408"/>
          </a:xfrm>
          <a:prstGeom prst="rect">
            <a:avLst/>
          </a:prstGeom>
          <a:noFill/>
          <a:ln/>
        </p:spPr>
        <p:txBody>
          <a:bodyPr wrap="square" rtlCol="0" anchor="ctr"/>
          <a:lstStyle/>
          <a:p>
            <a:r>
              <a:rPr lang="en-US" sz="1300">
                <a:solidFill>
                  <a:srgbClr val="071A3E"/>
                </a:solidFill>
                <a:latin typeface="Roboto" panose="02000000000000000000" pitchFamily="2" charset="0"/>
                <a:ea typeface="Roboto" panose="02000000000000000000" pitchFamily="2" charset="0"/>
                <a:cs typeface="Roboto" panose="02000000000000000000" pitchFamily="2" charset="0"/>
              </a:rPr>
              <a:t>Protected Health Information (HIPAA)</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40" name="Shape 38">
            <a:extLst>
              <a:ext uri="{C183D7F6-B498-43B3-948B-1728B52AA6E4}">
                <adec:decorative xmlns:adec="http://schemas.microsoft.com/office/drawing/2017/decorative" val="1"/>
              </a:ext>
            </a:extLst>
          </p:cNvPr>
          <p:cNvSpPr/>
          <p:nvPr/>
        </p:nvSpPr>
        <p:spPr>
          <a:xfrm>
            <a:off x="8962446" y="2342005"/>
            <a:ext cx="2621280" cy="597408"/>
          </a:xfrm>
          <a:prstGeom prst="rect">
            <a:avLst/>
          </a:prstGeom>
          <a:solidFill>
            <a:srgbClr val="F0F4FA"/>
          </a:solidFill>
          <a:ln w="15240">
            <a:solidFill>
              <a:srgbClr val="1A6B9E"/>
            </a:solidFill>
            <a:prstDash val="solid"/>
          </a:ln>
        </p:spPr>
        <p:txBody>
          <a:bodyPr/>
          <a:lstStyle/>
          <a:p>
            <a:endParaRPr lang="en-US"/>
          </a:p>
        </p:txBody>
      </p:sp>
      <p:sp>
        <p:nvSpPr>
          <p:cNvPr id="41" name="Shape 39">
            <a:extLst>
              <a:ext uri="{C183D7F6-B498-43B3-948B-1728B52AA6E4}">
                <adec:decorative xmlns:adec="http://schemas.microsoft.com/office/drawing/2017/decorative" val="1"/>
              </a:ext>
            </a:extLst>
          </p:cNvPr>
          <p:cNvSpPr/>
          <p:nvPr/>
        </p:nvSpPr>
        <p:spPr>
          <a:xfrm>
            <a:off x="8962446" y="2342005"/>
            <a:ext cx="731520" cy="597408"/>
          </a:xfrm>
          <a:prstGeom prst="rect">
            <a:avLst/>
          </a:prstGeom>
          <a:solidFill>
            <a:srgbClr val="1A6B9E"/>
          </a:solidFill>
          <a:ln/>
        </p:spPr>
        <p:txBody>
          <a:bodyPr/>
          <a:lstStyle/>
          <a:p>
            <a:endParaRPr lang="en-US"/>
          </a:p>
        </p:txBody>
      </p:sp>
      <p:sp>
        <p:nvSpPr>
          <p:cNvPr id="42" name="Text 40"/>
          <p:cNvSpPr/>
          <p:nvPr/>
        </p:nvSpPr>
        <p:spPr>
          <a:xfrm>
            <a:off x="8962446" y="2342005"/>
            <a:ext cx="731520" cy="597408"/>
          </a:xfrm>
          <a:prstGeom prst="rect">
            <a:avLst/>
          </a:prstGeom>
          <a:noFill/>
          <a:ln/>
        </p:spPr>
        <p:txBody>
          <a:bodyPr wrap="square" rtlCol="0" anchor="ctr"/>
          <a:lstStyle/>
          <a:p>
            <a:pPr algn="ctr"/>
            <a:r>
              <a:rPr lang="en-US" sz="1267" b="1">
                <a:solidFill>
                  <a:srgbClr val="FFFFFF"/>
                </a:solidFill>
                <a:latin typeface="Roboto" panose="02000000000000000000" pitchFamily="2" charset="0"/>
                <a:ea typeface="Roboto" panose="02000000000000000000" pitchFamily="2" charset="0"/>
                <a:cs typeface="Roboto" panose="02000000000000000000" pitchFamily="2" charset="0"/>
              </a:rPr>
              <a:t>FERPA</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43" name="Text 41"/>
          <p:cNvSpPr/>
          <p:nvPr/>
        </p:nvSpPr>
        <p:spPr>
          <a:xfrm>
            <a:off x="9754926" y="2342005"/>
            <a:ext cx="1767840" cy="597408"/>
          </a:xfrm>
          <a:prstGeom prst="rect">
            <a:avLst/>
          </a:prstGeom>
          <a:noFill/>
          <a:ln/>
        </p:spPr>
        <p:txBody>
          <a:bodyPr wrap="square" rtlCol="0" anchor="ctr"/>
          <a:lstStyle/>
          <a:p>
            <a:r>
              <a:rPr lang="en-US" sz="1300">
                <a:solidFill>
                  <a:srgbClr val="071A3E"/>
                </a:solidFill>
                <a:latin typeface="Roboto" panose="02000000000000000000" pitchFamily="2" charset="0"/>
                <a:ea typeface="Roboto" panose="02000000000000000000" pitchFamily="2" charset="0"/>
                <a:cs typeface="Roboto" panose="02000000000000000000" pitchFamily="2" charset="0"/>
              </a:rPr>
              <a:t>Family Educational Rights &amp; Privacy</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44" name="Shape 42">
            <a:extLst>
              <a:ext uri="{C183D7F6-B498-43B3-948B-1728B52AA6E4}">
                <adec:decorative xmlns:adec="http://schemas.microsoft.com/office/drawing/2017/decorative" val="1"/>
              </a:ext>
            </a:extLst>
          </p:cNvPr>
          <p:cNvSpPr/>
          <p:nvPr/>
        </p:nvSpPr>
        <p:spPr>
          <a:xfrm>
            <a:off x="6158286" y="3000373"/>
            <a:ext cx="2621280" cy="597408"/>
          </a:xfrm>
          <a:prstGeom prst="rect">
            <a:avLst/>
          </a:prstGeom>
          <a:solidFill>
            <a:srgbClr val="F0F4FA"/>
          </a:solidFill>
          <a:ln w="15240">
            <a:solidFill>
              <a:srgbClr val="1F618D"/>
            </a:solidFill>
            <a:prstDash val="solid"/>
          </a:ln>
        </p:spPr>
        <p:txBody>
          <a:bodyPr/>
          <a:lstStyle/>
          <a:p>
            <a:endParaRPr lang="en-US"/>
          </a:p>
        </p:txBody>
      </p:sp>
      <p:sp>
        <p:nvSpPr>
          <p:cNvPr id="45" name="Shape 43">
            <a:extLst>
              <a:ext uri="{C183D7F6-B498-43B3-948B-1728B52AA6E4}">
                <adec:decorative xmlns:adec="http://schemas.microsoft.com/office/drawing/2017/decorative" val="1"/>
              </a:ext>
            </a:extLst>
          </p:cNvPr>
          <p:cNvSpPr/>
          <p:nvPr/>
        </p:nvSpPr>
        <p:spPr>
          <a:xfrm>
            <a:off x="6158286" y="3000373"/>
            <a:ext cx="731520" cy="597408"/>
          </a:xfrm>
          <a:prstGeom prst="rect">
            <a:avLst/>
          </a:prstGeom>
          <a:solidFill>
            <a:srgbClr val="1F618D"/>
          </a:solidFill>
          <a:ln/>
        </p:spPr>
        <p:txBody>
          <a:bodyPr/>
          <a:lstStyle/>
          <a:p>
            <a:endParaRPr lang="en-US"/>
          </a:p>
        </p:txBody>
      </p:sp>
      <p:sp>
        <p:nvSpPr>
          <p:cNvPr id="46" name="Text 44"/>
          <p:cNvSpPr/>
          <p:nvPr/>
        </p:nvSpPr>
        <p:spPr>
          <a:xfrm>
            <a:off x="6158286" y="3000373"/>
            <a:ext cx="731520" cy="597408"/>
          </a:xfrm>
          <a:prstGeom prst="rect">
            <a:avLst/>
          </a:prstGeom>
          <a:noFill/>
          <a:ln/>
        </p:spPr>
        <p:txBody>
          <a:bodyPr wrap="square" rtlCol="0" anchor="ctr"/>
          <a:lstStyle/>
          <a:p>
            <a:pPr algn="ctr"/>
            <a:r>
              <a:rPr lang="en-US" sz="1267" b="1">
                <a:solidFill>
                  <a:srgbClr val="FFFFFF"/>
                </a:solidFill>
                <a:latin typeface="Roboto" panose="02000000000000000000" pitchFamily="2" charset="0"/>
                <a:ea typeface="Roboto" panose="02000000000000000000" pitchFamily="2" charset="0"/>
                <a:cs typeface="Roboto" panose="02000000000000000000" pitchFamily="2" charset="0"/>
              </a:rPr>
              <a:t>FTI</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47" name="Text 45"/>
          <p:cNvSpPr/>
          <p:nvPr/>
        </p:nvSpPr>
        <p:spPr>
          <a:xfrm>
            <a:off x="6950766" y="3000373"/>
            <a:ext cx="1767840" cy="597408"/>
          </a:xfrm>
          <a:prstGeom prst="rect">
            <a:avLst/>
          </a:prstGeom>
          <a:noFill/>
          <a:ln/>
        </p:spPr>
        <p:txBody>
          <a:bodyPr wrap="square" rtlCol="0" anchor="ctr"/>
          <a:lstStyle/>
          <a:p>
            <a:r>
              <a:rPr lang="en-US" sz="1300">
                <a:solidFill>
                  <a:srgbClr val="071A3E"/>
                </a:solidFill>
                <a:latin typeface="Roboto" panose="02000000000000000000" pitchFamily="2" charset="0"/>
                <a:ea typeface="Roboto" panose="02000000000000000000" pitchFamily="2" charset="0"/>
                <a:cs typeface="Roboto" panose="02000000000000000000" pitchFamily="2" charset="0"/>
              </a:rPr>
              <a:t>Federal Tax Information</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48" name="Shape 46">
            <a:extLst>
              <a:ext uri="{C183D7F6-B498-43B3-948B-1728B52AA6E4}">
                <adec:decorative xmlns:adec="http://schemas.microsoft.com/office/drawing/2017/decorative" val="1"/>
              </a:ext>
            </a:extLst>
          </p:cNvPr>
          <p:cNvSpPr/>
          <p:nvPr/>
        </p:nvSpPr>
        <p:spPr>
          <a:xfrm>
            <a:off x="8962446" y="3000373"/>
            <a:ext cx="2621280" cy="597408"/>
          </a:xfrm>
          <a:prstGeom prst="rect">
            <a:avLst/>
          </a:prstGeom>
          <a:solidFill>
            <a:srgbClr val="F0F4FA"/>
          </a:solidFill>
          <a:ln w="15240">
            <a:solidFill>
              <a:srgbClr val="D35400"/>
            </a:solidFill>
            <a:prstDash val="solid"/>
          </a:ln>
        </p:spPr>
        <p:txBody>
          <a:bodyPr/>
          <a:lstStyle/>
          <a:p>
            <a:endParaRPr lang="en-US"/>
          </a:p>
        </p:txBody>
      </p:sp>
      <p:sp>
        <p:nvSpPr>
          <p:cNvPr id="49" name="Shape 47">
            <a:extLst>
              <a:ext uri="{C183D7F6-B498-43B3-948B-1728B52AA6E4}">
                <adec:decorative xmlns:adec="http://schemas.microsoft.com/office/drawing/2017/decorative" val="1"/>
              </a:ext>
            </a:extLst>
          </p:cNvPr>
          <p:cNvSpPr/>
          <p:nvPr/>
        </p:nvSpPr>
        <p:spPr>
          <a:xfrm>
            <a:off x="8962446" y="3000373"/>
            <a:ext cx="731520" cy="597408"/>
          </a:xfrm>
          <a:prstGeom prst="rect">
            <a:avLst/>
          </a:prstGeom>
          <a:solidFill>
            <a:srgbClr val="D35400"/>
          </a:solidFill>
          <a:ln/>
        </p:spPr>
        <p:txBody>
          <a:bodyPr/>
          <a:lstStyle/>
          <a:p>
            <a:endParaRPr lang="en-US"/>
          </a:p>
        </p:txBody>
      </p:sp>
      <p:sp>
        <p:nvSpPr>
          <p:cNvPr id="50" name="Text 48"/>
          <p:cNvSpPr/>
          <p:nvPr/>
        </p:nvSpPr>
        <p:spPr>
          <a:xfrm>
            <a:off x="8962446" y="3000373"/>
            <a:ext cx="731520" cy="597408"/>
          </a:xfrm>
          <a:prstGeom prst="rect">
            <a:avLst/>
          </a:prstGeom>
          <a:noFill/>
          <a:ln/>
        </p:spPr>
        <p:txBody>
          <a:bodyPr wrap="square" rtlCol="0" anchor="ctr"/>
          <a:lstStyle/>
          <a:p>
            <a:pPr algn="ctr"/>
            <a:r>
              <a:rPr lang="en-US" sz="1267" b="1">
                <a:solidFill>
                  <a:srgbClr val="FFFFFF"/>
                </a:solidFill>
                <a:latin typeface="Roboto" panose="02000000000000000000" pitchFamily="2" charset="0"/>
                <a:ea typeface="Roboto" panose="02000000000000000000" pitchFamily="2" charset="0"/>
                <a:cs typeface="Roboto" panose="02000000000000000000" pitchFamily="2" charset="0"/>
              </a:rPr>
              <a:t>PCI</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51" name="Text 49"/>
          <p:cNvSpPr/>
          <p:nvPr/>
        </p:nvSpPr>
        <p:spPr>
          <a:xfrm>
            <a:off x="9754926" y="3000373"/>
            <a:ext cx="1767840" cy="597408"/>
          </a:xfrm>
          <a:prstGeom prst="rect">
            <a:avLst/>
          </a:prstGeom>
          <a:noFill/>
          <a:ln/>
        </p:spPr>
        <p:txBody>
          <a:bodyPr wrap="square" rtlCol="0" anchor="ctr"/>
          <a:lstStyle/>
          <a:p>
            <a:r>
              <a:rPr lang="en-US" sz="1300">
                <a:solidFill>
                  <a:srgbClr val="071A3E"/>
                </a:solidFill>
                <a:latin typeface="Roboto" panose="02000000000000000000" pitchFamily="2" charset="0"/>
                <a:ea typeface="Roboto" panose="02000000000000000000" pitchFamily="2" charset="0"/>
                <a:cs typeface="Roboto" panose="02000000000000000000" pitchFamily="2" charset="0"/>
              </a:rPr>
              <a:t>Payment Card Information</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52" name="Shape 50">
            <a:extLst>
              <a:ext uri="{C183D7F6-B498-43B3-948B-1728B52AA6E4}">
                <adec:decorative xmlns:adec="http://schemas.microsoft.com/office/drawing/2017/decorative" val="1"/>
              </a:ext>
            </a:extLst>
          </p:cNvPr>
          <p:cNvSpPr/>
          <p:nvPr/>
        </p:nvSpPr>
        <p:spPr>
          <a:xfrm>
            <a:off x="6158286" y="3658741"/>
            <a:ext cx="2621280" cy="597408"/>
          </a:xfrm>
          <a:prstGeom prst="rect">
            <a:avLst/>
          </a:prstGeom>
          <a:solidFill>
            <a:srgbClr val="F0F4FA"/>
          </a:solidFill>
          <a:ln w="15240">
            <a:solidFill>
              <a:srgbClr val="717D7E"/>
            </a:solidFill>
            <a:prstDash val="solid"/>
          </a:ln>
        </p:spPr>
        <p:txBody>
          <a:bodyPr/>
          <a:lstStyle/>
          <a:p>
            <a:endParaRPr lang="en-US"/>
          </a:p>
        </p:txBody>
      </p:sp>
      <p:sp>
        <p:nvSpPr>
          <p:cNvPr id="53" name="Shape 51">
            <a:extLst>
              <a:ext uri="{C183D7F6-B498-43B3-948B-1728B52AA6E4}">
                <adec:decorative xmlns:adec="http://schemas.microsoft.com/office/drawing/2017/decorative" val="1"/>
              </a:ext>
            </a:extLst>
          </p:cNvPr>
          <p:cNvSpPr/>
          <p:nvPr/>
        </p:nvSpPr>
        <p:spPr>
          <a:xfrm>
            <a:off x="6158286" y="3658741"/>
            <a:ext cx="731520" cy="597408"/>
          </a:xfrm>
          <a:prstGeom prst="rect">
            <a:avLst/>
          </a:prstGeom>
          <a:solidFill>
            <a:srgbClr val="717D7E"/>
          </a:solidFill>
          <a:ln/>
        </p:spPr>
        <p:txBody>
          <a:bodyPr/>
          <a:lstStyle/>
          <a:p>
            <a:endParaRPr lang="en-US"/>
          </a:p>
        </p:txBody>
      </p:sp>
      <p:sp>
        <p:nvSpPr>
          <p:cNvPr id="54" name="Text 52"/>
          <p:cNvSpPr/>
          <p:nvPr/>
        </p:nvSpPr>
        <p:spPr>
          <a:xfrm>
            <a:off x="6158286" y="3658741"/>
            <a:ext cx="731520" cy="597408"/>
          </a:xfrm>
          <a:prstGeom prst="rect">
            <a:avLst/>
          </a:prstGeom>
          <a:noFill/>
          <a:ln/>
        </p:spPr>
        <p:txBody>
          <a:bodyPr wrap="square" rtlCol="0" anchor="ctr"/>
          <a:lstStyle/>
          <a:p>
            <a:pPr algn="ctr"/>
            <a:r>
              <a:rPr lang="en-US" sz="1267" b="1">
                <a:solidFill>
                  <a:srgbClr val="FFFFFF"/>
                </a:solidFill>
                <a:latin typeface="Roboto" panose="02000000000000000000" pitchFamily="2" charset="0"/>
                <a:ea typeface="Roboto" panose="02000000000000000000" pitchFamily="2" charset="0"/>
                <a:cs typeface="Roboto" panose="02000000000000000000" pitchFamily="2" charset="0"/>
              </a:rPr>
              <a:t>CI</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55" name="Text 53"/>
          <p:cNvSpPr/>
          <p:nvPr/>
        </p:nvSpPr>
        <p:spPr>
          <a:xfrm>
            <a:off x="6950766" y="3658741"/>
            <a:ext cx="1767840" cy="597408"/>
          </a:xfrm>
          <a:prstGeom prst="rect">
            <a:avLst/>
          </a:prstGeom>
          <a:noFill/>
          <a:ln/>
        </p:spPr>
        <p:txBody>
          <a:bodyPr wrap="square" rtlCol="0" anchor="ctr"/>
          <a:lstStyle/>
          <a:p>
            <a:r>
              <a:rPr lang="en-US" sz="1300">
                <a:solidFill>
                  <a:srgbClr val="071A3E"/>
                </a:solidFill>
                <a:latin typeface="Roboto" panose="02000000000000000000" pitchFamily="2" charset="0"/>
                <a:ea typeface="Roboto" panose="02000000000000000000" pitchFamily="2" charset="0"/>
                <a:cs typeface="Roboto" panose="02000000000000000000" pitchFamily="2" charset="0"/>
              </a:rPr>
              <a:t>Critical Infrastructure</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56" name="Shape 54">
            <a:extLst>
              <a:ext uri="{C183D7F6-B498-43B3-948B-1728B52AA6E4}">
                <adec:decorative xmlns:adec="http://schemas.microsoft.com/office/drawing/2017/decorative" val="1"/>
              </a:ext>
            </a:extLst>
          </p:cNvPr>
          <p:cNvSpPr/>
          <p:nvPr/>
        </p:nvSpPr>
        <p:spPr>
          <a:xfrm>
            <a:off x="8962446" y="3658741"/>
            <a:ext cx="2621280" cy="597408"/>
          </a:xfrm>
          <a:prstGeom prst="rect">
            <a:avLst/>
          </a:prstGeom>
          <a:solidFill>
            <a:srgbClr val="F0F4FA"/>
          </a:solidFill>
          <a:ln w="15240">
            <a:solidFill>
              <a:srgbClr val="212F3C"/>
            </a:solidFill>
            <a:prstDash val="solid"/>
          </a:ln>
        </p:spPr>
        <p:txBody>
          <a:bodyPr/>
          <a:lstStyle/>
          <a:p>
            <a:endParaRPr lang="en-US"/>
          </a:p>
        </p:txBody>
      </p:sp>
      <p:sp>
        <p:nvSpPr>
          <p:cNvPr id="57" name="Shape 55">
            <a:extLst>
              <a:ext uri="{C183D7F6-B498-43B3-948B-1728B52AA6E4}">
                <adec:decorative xmlns:adec="http://schemas.microsoft.com/office/drawing/2017/decorative" val="1"/>
              </a:ext>
            </a:extLst>
          </p:cNvPr>
          <p:cNvSpPr/>
          <p:nvPr/>
        </p:nvSpPr>
        <p:spPr>
          <a:xfrm>
            <a:off x="8962446" y="3658741"/>
            <a:ext cx="731520" cy="597408"/>
          </a:xfrm>
          <a:prstGeom prst="rect">
            <a:avLst/>
          </a:prstGeom>
          <a:solidFill>
            <a:srgbClr val="212F3C"/>
          </a:solidFill>
          <a:ln/>
        </p:spPr>
        <p:txBody>
          <a:bodyPr/>
          <a:lstStyle/>
          <a:p>
            <a:endParaRPr lang="en-US"/>
          </a:p>
        </p:txBody>
      </p:sp>
      <p:sp>
        <p:nvSpPr>
          <p:cNvPr id="58" name="Text 56"/>
          <p:cNvSpPr/>
          <p:nvPr/>
        </p:nvSpPr>
        <p:spPr>
          <a:xfrm>
            <a:off x="8962446" y="3658741"/>
            <a:ext cx="731520" cy="597408"/>
          </a:xfrm>
          <a:prstGeom prst="rect">
            <a:avLst/>
          </a:prstGeom>
          <a:noFill/>
          <a:ln/>
        </p:spPr>
        <p:txBody>
          <a:bodyPr wrap="square" rtlCol="0" anchor="ctr"/>
          <a:lstStyle/>
          <a:p>
            <a:pPr algn="ctr"/>
            <a:r>
              <a:rPr lang="en-US" sz="1267" b="1">
                <a:solidFill>
                  <a:srgbClr val="FFFFFF"/>
                </a:solidFill>
                <a:latin typeface="Roboto" panose="02000000000000000000" pitchFamily="2" charset="0"/>
                <a:ea typeface="Roboto" panose="02000000000000000000" pitchFamily="2" charset="0"/>
                <a:cs typeface="Roboto" panose="02000000000000000000" pitchFamily="2" charset="0"/>
              </a:rPr>
              <a:t>LE</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59" name="Text 57"/>
          <p:cNvSpPr/>
          <p:nvPr/>
        </p:nvSpPr>
        <p:spPr>
          <a:xfrm>
            <a:off x="9754926" y="3658741"/>
            <a:ext cx="1767840" cy="597408"/>
          </a:xfrm>
          <a:prstGeom prst="rect">
            <a:avLst/>
          </a:prstGeom>
          <a:noFill/>
          <a:ln/>
        </p:spPr>
        <p:txBody>
          <a:bodyPr wrap="square" rtlCol="0" anchor="ctr"/>
          <a:lstStyle/>
          <a:p>
            <a:r>
              <a:rPr lang="en-US" sz="1300">
                <a:solidFill>
                  <a:srgbClr val="071A3E"/>
                </a:solidFill>
                <a:latin typeface="Roboto" panose="02000000000000000000" pitchFamily="2" charset="0"/>
                <a:ea typeface="Roboto" panose="02000000000000000000" pitchFamily="2" charset="0"/>
                <a:cs typeface="Roboto" panose="02000000000000000000" pitchFamily="2" charset="0"/>
              </a:rPr>
              <a:t>Law Enforcement Data</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60" name="Text 58"/>
          <p:cNvSpPr/>
          <p:nvPr/>
        </p:nvSpPr>
        <p:spPr>
          <a:xfrm>
            <a:off x="6158286" y="4341493"/>
            <a:ext cx="5547360" cy="341376"/>
          </a:xfrm>
          <a:prstGeom prst="rect">
            <a:avLst/>
          </a:prstGeom>
          <a:noFill/>
          <a:ln/>
        </p:spPr>
        <p:txBody>
          <a:bodyPr wrap="square" rtlCol="0" anchor="ctr"/>
          <a:lstStyle/>
          <a:p>
            <a:r>
              <a:rPr lang="en-US" sz="1333" b="1">
                <a:solidFill>
                  <a:srgbClr val="5474A0"/>
                </a:solidFill>
                <a:latin typeface="Roboto" panose="02000000000000000000" pitchFamily="2" charset="0"/>
                <a:ea typeface="Roboto" panose="02000000000000000000" pitchFamily="2" charset="0"/>
                <a:cs typeface="Roboto" panose="02000000000000000000" pitchFamily="2" charset="0"/>
              </a:rPr>
              <a:t>SENSITIVITY LABELS (applied after classification)</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61" name="Shape 59">
            <a:extLst>
              <a:ext uri="{C183D7F6-B498-43B3-948B-1728B52AA6E4}">
                <adec:decorative xmlns:adec="http://schemas.microsoft.com/office/drawing/2017/decorative" val="1"/>
              </a:ext>
            </a:extLst>
          </p:cNvPr>
          <p:cNvSpPr/>
          <p:nvPr/>
        </p:nvSpPr>
        <p:spPr>
          <a:xfrm>
            <a:off x="6158286" y="4731637"/>
            <a:ext cx="5547360" cy="438912"/>
          </a:xfrm>
          <a:prstGeom prst="rect">
            <a:avLst/>
          </a:prstGeom>
          <a:solidFill>
            <a:srgbClr val="F0F4FA"/>
          </a:solidFill>
          <a:ln w="12700">
            <a:solidFill>
              <a:srgbClr val="C0392B"/>
            </a:solidFill>
            <a:prstDash val="solid"/>
          </a:ln>
        </p:spPr>
        <p:txBody>
          <a:bodyPr/>
          <a:lstStyle/>
          <a:p>
            <a:endParaRPr lang="en-US"/>
          </a:p>
        </p:txBody>
      </p:sp>
      <p:sp>
        <p:nvSpPr>
          <p:cNvPr id="62" name="Shape 60">
            <a:extLst>
              <a:ext uri="{C183D7F6-B498-43B3-948B-1728B52AA6E4}">
                <adec:decorative xmlns:adec="http://schemas.microsoft.com/office/drawing/2017/decorative" val="1"/>
              </a:ext>
            </a:extLst>
          </p:cNvPr>
          <p:cNvSpPr/>
          <p:nvPr/>
        </p:nvSpPr>
        <p:spPr>
          <a:xfrm>
            <a:off x="6158286" y="4731637"/>
            <a:ext cx="73152" cy="438912"/>
          </a:xfrm>
          <a:prstGeom prst="rect">
            <a:avLst/>
          </a:prstGeom>
          <a:solidFill>
            <a:srgbClr val="C0392B"/>
          </a:solidFill>
          <a:ln/>
        </p:spPr>
        <p:txBody>
          <a:bodyPr/>
          <a:lstStyle/>
          <a:p>
            <a:endParaRPr lang="en-US"/>
          </a:p>
        </p:txBody>
      </p:sp>
      <p:sp>
        <p:nvSpPr>
          <p:cNvPr id="63" name="Text 61"/>
          <p:cNvSpPr/>
          <p:nvPr/>
        </p:nvSpPr>
        <p:spPr>
          <a:xfrm>
            <a:off x="6328974" y="4731637"/>
            <a:ext cx="3169920" cy="438912"/>
          </a:xfrm>
          <a:prstGeom prst="rect">
            <a:avLst/>
          </a:prstGeom>
          <a:noFill/>
          <a:ln/>
        </p:spPr>
        <p:txBody>
          <a:bodyPr wrap="square" rtlCol="0" anchor="ctr"/>
          <a:lstStyle/>
          <a:p>
            <a:r>
              <a:rPr lang="en-US" sz="1300" b="1">
                <a:solidFill>
                  <a:srgbClr val="071A3E"/>
                </a:solidFill>
                <a:latin typeface="Roboto" panose="02000000000000000000" pitchFamily="2" charset="0"/>
                <a:ea typeface="Roboto" panose="02000000000000000000" pitchFamily="2" charset="0"/>
                <a:cs typeface="Roboto" panose="02000000000000000000" pitchFamily="2" charset="0"/>
              </a:rPr>
              <a:t>Sensitive – Confidential</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64" name="Text 62"/>
          <p:cNvSpPr/>
          <p:nvPr/>
        </p:nvSpPr>
        <p:spPr>
          <a:xfrm>
            <a:off x="9547662" y="4731637"/>
            <a:ext cx="2109216" cy="438912"/>
          </a:xfrm>
          <a:prstGeom prst="rect">
            <a:avLst/>
          </a:prstGeom>
          <a:noFill/>
          <a:ln/>
        </p:spPr>
        <p:txBody>
          <a:bodyPr wrap="square" rtlCol="0" anchor="ctr"/>
          <a:lstStyle/>
          <a:p>
            <a:r>
              <a:rPr lang="en-US" sz="130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Protected from unauthorized access</a:t>
            </a:r>
          </a:p>
        </p:txBody>
      </p:sp>
      <p:sp>
        <p:nvSpPr>
          <p:cNvPr id="65" name="Shape 63">
            <a:extLst>
              <a:ext uri="{C183D7F6-B498-43B3-948B-1728B52AA6E4}">
                <adec:decorative xmlns:adec="http://schemas.microsoft.com/office/drawing/2017/decorative" val="1"/>
              </a:ext>
            </a:extLst>
          </p:cNvPr>
          <p:cNvSpPr/>
          <p:nvPr/>
        </p:nvSpPr>
        <p:spPr>
          <a:xfrm>
            <a:off x="6158286" y="5219317"/>
            <a:ext cx="5547360" cy="438912"/>
          </a:xfrm>
          <a:prstGeom prst="rect">
            <a:avLst/>
          </a:prstGeom>
          <a:solidFill>
            <a:srgbClr val="F0F4FA"/>
          </a:solidFill>
          <a:ln w="12700">
            <a:solidFill>
              <a:srgbClr val="884EA0"/>
            </a:solidFill>
            <a:prstDash val="solid"/>
          </a:ln>
        </p:spPr>
        <p:txBody>
          <a:bodyPr/>
          <a:lstStyle/>
          <a:p>
            <a:endParaRPr lang="en-US"/>
          </a:p>
        </p:txBody>
      </p:sp>
      <p:sp>
        <p:nvSpPr>
          <p:cNvPr id="66" name="Shape 64">
            <a:extLst>
              <a:ext uri="{C183D7F6-B498-43B3-948B-1728B52AA6E4}">
                <adec:decorative xmlns:adec="http://schemas.microsoft.com/office/drawing/2017/decorative" val="1"/>
              </a:ext>
            </a:extLst>
          </p:cNvPr>
          <p:cNvSpPr/>
          <p:nvPr/>
        </p:nvSpPr>
        <p:spPr>
          <a:xfrm>
            <a:off x="6158286" y="5219317"/>
            <a:ext cx="73152" cy="438912"/>
          </a:xfrm>
          <a:prstGeom prst="rect">
            <a:avLst/>
          </a:prstGeom>
          <a:solidFill>
            <a:srgbClr val="884EA0"/>
          </a:solidFill>
          <a:ln/>
        </p:spPr>
        <p:txBody>
          <a:bodyPr/>
          <a:lstStyle/>
          <a:p>
            <a:endParaRPr lang="en-US"/>
          </a:p>
        </p:txBody>
      </p:sp>
      <p:sp>
        <p:nvSpPr>
          <p:cNvPr id="67" name="Text 65"/>
          <p:cNvSpPr/>
          <p:nvPr/>
        </p:nvSpPr>
        <p:spPr>
          <a:xfrm>
            <a:off x="6328974" y="5219317"/>
            <a:ext cx="3169920" cy="438912"/>
          </a:xfrm>
          <a:prstGeom prst="rect">
            <a:avLst/>
          </a:prstGeom>
          <a:noFill/>
          <a:ln/>
        </p:spPr>
        <p:txBody>
          <a:bodyPr wrap="square" rtlCol="0" anchor="ctr"/>
          <a:lstStyle/>
          <a:p>
            <a:r>
              <a:rPr lang="en-US" sz="1300" b="1">
                <a:solidFill>
                  <a:srgbClr val="071A3E"/>
                </a:solidFill>
                <a:latin typeface="Roboto" panose="02000000000000000000" pitchFamily="2" charset="0"/>
                <a:ea typeface="Roboto" panose="02000000000000000000" pitchFamily="2" charset="0"/>
                <a:cs typeface="Roboto" panose="02000000000000000000" pitchFamily="2" charset="0"/>
              </a:rPr>
              <a:t>Sensitive – Integrity</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68" name="Text 66"/>
          <p:cNvSpPr/>
          <p:nvPr/>
        </p:nvSpPr>
        <p:spPr>
          <a:xfrm>
            <a:off x="9547662" y="5219317"/>
            <a:ext cx="2109216" cy="438912"/>
          </a:xfrm>
          <a:prstGeom prst="rect">
            <a:avLst/>
          </a:prstGeom>
          <a:noFill/>
          <a:ln/>
        </p:spPr>
        <p:txBody>
          <a:bodyPr wrap="square" rtlCol="0" anchor="ctr"/>
          <a:lstStyle/>
          <a:p>
            <a:r>
              <a:rPr lang="en-US" sz="130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Protected from unauthorized modification</a:t>
            </a:r>
          </a:p>
        </p:txBody>
      </p:sp>
      <p:sp>
        <p:nvSpPr>
          <p:cNvPr id="69" name="Shape 67">
            <a:extLst>
              <a:ext uri="{C183D7F6-B498-43B3-948B-1728B52AA6E4}">
                <adec:decorative xmlns:adec="http://schemas.microsoft.com/office/drawing/2017/decorative" val="1"/>
              </a:ext>
            </a:extLst>
          </p:cNvPr>
          <p:cNvSpPr/>
          <p:nvPr/>
        </p:nvSpPr>
        <p:spPr>
          <a:xfrm>
            <a:off x="6158286" y="5706997"/>
            <a:ext cx="5547360" cy="438912"/>
          </a:xfrm>
          <a:prstGeom prst="rect">
            <a:avLst/>
          </a:prstGeom>
          <a:solidFill>
            <a:srgbClr val="F0F4FA"/>
          </a:solidFill>
          <a:ln w="12700">
            <a:solidFill>
              <a:srgbClr val="1A6B9E"/>
            </a:solidFill>
            <a:prstDash val="solid"/>
          </a:ln>
        </p:spPr>
        <p:txBody>
          <a:bodyPr/>
          <a:lstStyle/>
          <a:p>
            <a:endParaRPr lang="en-US"/>
          </a:p>
        </p:txBody>
      </p:sp>
      <p:sp>
        <p:nvSpPr>
          <p:cNvPr id="70" name="Shape 68">
            <a:extLst>
              <a:ext uri="{C183D7F6-B498-43B3-948B-1728B52AA6E4}">
                <adec:decorative xmlns:adec="http://schemas.microsoft.com/office/drawing/2017/decorative" val="1"/>
              </a:ext>
            </a:extLst>
          </p:cNvPr>
          <p:cNvSpPr/>
          <p:nvPr/>
        </p:nvSpPr>
        <p:spPr>
          <a:xfrm>
            <a:off x="6158286" y="5706997"/>
            <a:ext cx="73152" cy="438912"/>
          </a:xfrm>
          <a:prstGeom prst="rect">
            <a:avLst/>
          </a:prstGeom>
          <a:solidFill>
            <a:srgbClr val="1A6B9E"/>
          </a:solidFill>
          <a:ln/>
        </p:spPr>
        <p:txBody>
          <a:bodyPr/>
          <a:lstStyle/>
          <a:p>
            <a:endParaRPr lang="en-US"/>
          </a:p>
        </p:txBody>
      </p:sp>
      <p:sp>
        <p:nvSpPr>
          <p:cNvPr id="71" name="Text 69"/>
          <p:cNvSpPr/>
          <p:nvPr/>
        </p:nvSpPr>
        <p:spPr>
          <a:xfrm>
            <a:off x="6328974" y="5706997"/>
            <a:ext cx="3169920" cy="438912"/>
          </a:xfrm>
          <a:prstGeom prst="rect">
            <a:avLst/>
          </a:prstGeom>
          <a:noFill/>
          <a:ln/>
        </p:spPr>
        <p:txBody>
          <a:bodyPr wrap="square" rtlCol="0" anchor="ctr"/>
          <a:lstStyle/>
          <a:p>
            <a:r>
              <a:rPr lang="en-US" sz="1300" b="1">
                <a:solidFill>
                  <a:srgbClr val="071A3E"/>
                </a:solidFill>
                <a:latin typeface="Roboto" panose="02000000000000000000" pitchFamily="2" charset="0"/>
                <a:ea typeface="Roboto" panose="02000000000000000000" pitchFamily="2" charset="0"/>
                <a:cs typeface="Roboto" panose="02000000000000000000" pitchFamily="2" charset="0"/>
              </a:rPr>
              <a:t>Sensitive – Availability</a:t>
            </a:r>
            <a:endParaRPr lang="en-US" sz="1300">
              <a:latin typeface="Roboto" panose="02000000000000000000" pitchFamily="2" charset="0"/>
              <a:ea typeface="Roboto" panose="02000000000000000000" pitchFamily="2" charset="0"/>
              <a:cs typeface="Roboto" panose="02000000000000000000" pitchFamily="2" charset="0"/>
            </a:endParaRPr>
          </a:p>
        </p:txBody>
      </p:sp>
      <p:sp>
        <p:nvSpPr>
          <p:cNvPr id="72" name="Text 70"/>
          <p:cNvSpPr/>
          <p:nvPr/>
        </p:nvSpPr>
        <p:spPr>
          <a:xfrm>
            <a:off x="9547662" y="5706997"/>
            <a:ext cx="2109216" cy="438912"/>
          </a:xfrm>
          <a:prstGeom prst="rect">
            <a:avLst/>
          </a:prstGeom>
          <a:noFill/>
          <a:ln/>
        </p:spPr>
        <p:txBody>
          <a:bodyPr wrap="square" rtlCol="0" anchor="ctr"/>
          <a:lstStyle/>
          <a:p>
            <a:r>
              <a:rPr lang="en-US" sz="130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RTO ≤ 8 hrs / RPO ≤ 4 hrs</a:t>
            </a:r>
          </a:p>
        </p:txBody>
      </p:sp>
      <p:sp>
        <p:nvSpPr>
          <p:cNvPr id="75" name="Title 74">
            <a:extLst>
              <a:ext uri="{FF2B5EF4-FFF2-40B4-BE49-F238E27FC236}">
                <a16:creationId xmlns:a16="http://schemas.microsoft.com/office/drawing/2014/main" id="{C6157EA7-BDFC-D109-2D32-FB979F02320E}"/>
              </a:ext>
            </a:extLst>
          </p:cNvPr>
          <p:cNvSpPr>
            <a:spLocks noGrp="1"/>
          </p:cNvSpPr>
          <p:nvPr>
            <p:ph type="title"/>
          </p:nvPr>
        </p:nvSpPr>
        <p:spPr/>
        <p:txBody>
          <a:bodyPr/>
          <a:lstStyle/>
          <a:p>
            <a:r>
              <a:rPr lang="en-US"/>
              <a:t>Data Classification and Protection (Sec 540)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0"/>
            <a:ext cx="9753600" cy="914400"/>
          </a:xfrm>
          <a:prstGeom prst="rect">
            <a:avLst/>
          </a:prstGeom>
          <a:noFill/>
          <a:ln/>
        </p:spPr>
        <p:txBody>
          <a:bodyPr wrap="square" rtlCol="0" anchor="ctr"/>
          <a:lstStyle/>
          <a:p>
            <a:r>
              <a:rPr lang="en-US" sz="1867" b="1">
                <a:solidFill>
                  <a:srgbClr val="FFFFFF"/>
                </a:solidFill>
              </a:rPr>
              <a:t>METADATA REQUIREMENTS</a:t>
            </a:r>
            <a:endParaRPr lang="en-US" sz="1867"/>
          </a:p>
        </p:txBody>
      </p:sp>
      <p:sp>
        <p:nvSpPr>
          <p:cNvPr id="6" name="Text 4"/>
          <p:cNvSpPr/>
          <p:nvPr/>
        </p:nvSpPr>
        <p:spPr>
          <a:xfrm>
            <a:off x="670560" y="1299018"/>
            <a:ext cx="5547360" cy="341376"/>
          </a:xfrm>
          <a:prstGeom prst="rect">
            <a:avLst/>
          </a:prstGeom>
          <a:noFill/>
          <a:ln/>
        </p:spPr>
        <p:txBody>
          <a:bodyPr wrap="square" rtlCol="0" anchor="ctr"/>
          <a:lstStyle/>
          <a:p>
            <a:r>
              <a:rPr lang="en-US" sz="1333" b="1">
                <a:solidFill>
                  <a:srgbClr val="5474A0"/>
                </a:solidFill>
                <a:latin typeface="Roboto" panose="02000000000000000000" pitchFamily="2" charset="0"/>
                <a:ea typeface="Roboto" panose="02000000000000000000" pitchFamily="2" charset="0"/>
                <a:cs typeface="Roboto" panose="02000000000000000000" pitchFamily="2" charset="0"/>
              </a:rPr>
              <a:t>COV METADATA REPOSITORY  (EIA-400–406)</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7" name="Shape 5">
            <a:extLst>
              <a:ext uri="{C183D7F6-B498-43B3-948B-1728B52AA6E4}">
                <adec:decorative xmlns:adec="http://schemas.microsoft.com/office/drawing/2017/decorative" val="1"/>
              </a:ext>
            </a:extLst>
          </p:cNvPr>
          <p:cNvSpPr/>
          <p:nvPr/>
        </p:nvSpPr>
        <p:spPr>
          <a:xfrm>
            <a:off x="670560" y="1713546"/>
            <a:ext cx="5547360" cy="707136"/>
          </a:xfrm>
          <a:prstGeom prst="rect">
            <a:avLst/>
          </a:prstGeom>
          <a:solidFill>
            <a:srgbClr val="F0F4FA"/>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8" name="Shape 6">
            <a:extLst>
              <a:ext uri="{C183D7F6-B498-43B3-948B-1728B52AA6E4}">
                <adec:decorative xmlns:adec="http://schemas.microsoft.com/office/drawing/2017/decorative" val="1"/>
              </a:ext>
            </a:extLst>
          </p:cNvPr>
          <p:cNvSpPr/>
          <p:nvPr/>
        </p:nvSpPr>
        <p:spPr>
          <a:xfrm>
            <a:off x="670560" y="1713546"/>
            <a:ext cx="73152" cy="707136"/>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9" name="Text 7"/>
          <p:cNvSpPr/>
          <p:nvPr/>
        </p:nvSpPr>
        <p:spPr>
          <a:xfrm>
            <a:off x="816864" y="1762314"/>
            <a:ext cx="5303520" cy="243840"/>
          </a:xfrm>
          <a:prstGeom prst="rect">
            <a:avLst/>
          </a:prstGeom>
          <a:noFill/>
          <a:ln/>
        </p:spPr>
        <p:txBody>
          <a:bodyPr wrap="square" rtlCol="0" anchor="ctr"/>
          <a:lstStyle/>
          <a:p>
            <a:r>
              <a:rPr lang="en-US" sz="1267" b="1">
                <a:solidFill>
                  <a:srgbClr val="0D2B5E"/>
                </a:solidFill>
                <a:latin typeface="Roboto" panose="02000000000000000000" pitchFamily="2" charset="0"/>
                <a:ea typeface="Roboto" panose="02000000000000000000" pitchFamily="2" charset="0"/>
                <a:cs typeface="Roboto" panose="02000000000000000000" pitchFamily="2" charset="0"/>
              </a:rPr>
              <a:t>Established by ODGA</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10" name="Text 8"/>
          <p:cNvSpPr/>
          <p:nvPr/>
        </p:nvSpPr>
        <p:spPr>
          <a:xfrm>
            <a:off x="816864" y="2030538"/>
            <a:ext cx="5303520" cy="341376"/>
          </a:xfrm>
          <a:prstGeom prst="rect">
            <a:avLst/>
          </a:prstGeom>
          <a:noFill/>
          <a:ln/>
        </p:spPr>
        <p:txBody>
          <a:bodyPr wrap="square" rtlCol="0" anchor="ctr"/>
          <a:lstStyle/>
          <a:p>
            <a:r>
              <a:rPr lang="en-US" sz="130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Central repository accessible to all authorized COV users (EIA-400/401).</a:t>
            </a:r>
          </a:p>
        </p:txBody>
      </p:sp>
      <p:sp>
        <p:nvSpPr>
          <p:cNvPr id="11" name="Shape 9">
            <a:extLst>
              <a:ext uri="{C183D7F6-B498-43B3-948B-1728B52AA6E4}">
                <adec:decorative xmlns:adec="http://schemas.microsoft.com/office/drawing/2017/decorative" val="1"/>
              </a:ext>
            </a:extLst>
          </p:cNvPr>
          <p:cNvSpPr/>
          <p:nvPr/>
        </p:nvSpPr>
        <p:spPr>
          <a:xfrm>
            <a:off x="670560" y="2481642"/>
            <a:ext cx="5547360" cy="707136"/>
          </a:xfrm>
          <a:prstGeom prst="rect">
            <a:avLst/>
          </a:prstGeom>
          <a:solidFill>
            <a:srgbClr val="EEF2F8"/>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12" name="Shape 10">
            <a:extLst>
              <a:ext uri="{C183D7F6-B498-43B3-948B-1728B52AA6E4}">
                <adec:decorative xmlns:adec="http://schemas.microsoft.com/office/drawing/2017/decorative" val="1"/>
              </a:ext>
            </a:extLst>
          </p:cNvPr>
          <p:cNvSpPr/>
          <p:nvPr/>
        </p:nvSpPr>
        <p:spPr>
          <a:xfrm>
            <a:off x="670560" y="2481642"/>
            <a:ext cx="73152" cy="707136"/>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13" name="Text 11"/>
          <p:cNvSpPr/>
          <p:nvPr/>
        </p:nvSpPr>
        <p:spPr>
          <a:xfrm>
            <a:off x="816864" y="2530410"/>
            <a:ext cx="5303520" cy="243840"/>
          </a:xfrm>
          <a:prstGeom prst="rect">
            <a:avLst/>
          </a:prstGeom>
          <a:noFill/>
          <a:ln/>
        </p:spPr>
        <p:txBody>
          <a:bodyPr wrap="square" rtlCol="0" anchor="ctr"/>
          <a:lstStyle/>
          <a:p>
            <a:r>
              <a:rPr lang="en-US" sz="1267" b="1">
                <a:solidFill>
                  <a:srgbClr val="0D2B5E"/>
                </a:solidFill>
                <a:latin typeface="Roboto" panose="02000000000000000000" pitchFamily="2" charset="0"/>
                <a:ea typeface="Roboto" panose="02000000000000000000" pitchFamily="2" charset="0"/>
                <a:cs typeface="Roboto" panose="02000000000000000000" pitchFamily="2" charset="0"/>
              </a:rPr>
              <a:t>Agency Repositories</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14" name="Text 12"/>
          <p:cNvSpPr/>
          <p:nvPr/>
        </p:nvSpPr>
        <p:spPr>
          <a:xfrm>
            <a:off x="816864" y="2798634"/>
            <a:ext cx="5303520" cy="341376"/>
          </a:xfrm>
          <a:prstGeom prst="rect">
            <a:avLst/>
          </a:prstGeom>
          <a:noFill/>
          <a:ln/>
        </p:spPr>
        <p:txBody>
          <a:bodyPr wrap="square" rtlCol="0" anchor="ctr"/>
          <a:lstStyle/>
          <a:p>
            <a:r>
              <a:rPr lang="en-US" sz="130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Agencies with their own repo must export and share with ODGA (EIA-402).</a:t>
            </a:r>
          </a:p>
        </p:txBody>
      </p:sp>
      <p:sp>
        <p:nvSpPr>
          <p:cNvPr id="15" name="Shape 13">
            <a:extLst>
              <a:ext uri="{C183D7F6-B498-43B3-948B-1728B52AA6E4}">
                <adec:decorative xmlns:adec="http://schemas.microsoft.com/office/drawing/2017/decorative" val="1"/>
              </a:ext>
            </a:extLst>
          </p:cNvPr>
          <p:cNvSpPr/>
          <p:nvPr/>
        </p:nvSpPr>
        <p:spPr>
          <a:xfrm>
            <a:off x="670560" y="3249738"/>
            <a:ext cx="5547360" cy="707136"/>
          </a:xfrm>
          <a:prstGeom prst="rect">
            <a:avLst/>
          </a:prstGeom>
          <a:solidFill>
            <a:srgbClr val="F0F4FA"/>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16" name="Shape 14">
            <a:extLst>
              <a:ext uri="{C183D7F6-B498-43B3-948B-1728B52AA6E4}">
                <adec:decorative xmlns:adec="http://schemas.microsoft.com/office/drawing/2017/decorative" val="1"/>
              </a:ext>
            </a:extLst>
          </p:cNvPr>
          <p:cNvSpPr/>
          <p:nvPr/>
        </p:nvSpPr>
        <p:spPr>
          <a:xfrm>
            <a:off x="670560" y="3249738"/>
            <a:ext cx="73152" cy="707136"/>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17" name="Text 15"/>
          <p:cNvSpPr/>
          <p:nvPr/>
        </p:nvSpPr>
        <p:spPr>
          <a:xfrm>
            <a:off x="816864" y="3298506"/>
            <a:ext cx="5303520" cy="243840"/>
          </a:xfrm>
          <a:prstGeom prst="rect">
            <a:avLst/>
          </a:prstGeom>
          <a:noFill/>
          <a:ln/>
        </p:spPr>
        <p:txBody>
          <a:bodyPr wrap="square" rtlCol="0" anchor="ctr"/>
          <a:lstStyle/>
          <a:p>
            <a:r>
              <a:rPr lang="en-US" sz="1267" b="1">
                <a:solidFill>
                  <a:srgbClr val="0D2B5E"/>
                </a:solidFill>
                <a:latin typeface="Roboto" panose="02000000000000000000" pitchFamily="2" charset="0"/>
                <a:ea typeface="Roboto" panose="02000000000000000000" pitchFamily="2" charset="0"/>
                <a:cs typeface="Roboto" panose="02000000000000000000" pitchFamily="2" charset="0"/>
              </a:rPr>
              <a:t>Critical Data Assets</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18" name="Text 16"/>
          <p:cNvSpPr/>
          <p:nvPr/>
        </p:nvSpPr>
        <p:spPr>
          <a:xfrm>
            <a:off x="816864" y="3566730"/>
            <a:ext cx="5303520" cy="341376"/>
          </a:xfrm>
          <a:prstGeom prst="rect">
            <a:avLst/>
          </a:prstGeom>
          <a:noFill/>
          <a:ln/>
        </p:spPr>
        <p:txBody>
          <a:bodyPr wrap="square" rtlCol="0" anchor="ctr"/>
          <a:lstStyle/>
          <a:p>
            <a:r>
              <a:rPr lang="en-US" sz="130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Captures quality, format, lineage, structure, and access controls for all critical assets (EIA-403).</a:t>
            </a:r>
          </a:p>
        </p:txBody>
      </p:sp>
      <p:sp>
        <p:nvSpPr>
          <p:cNvPr id="19" name="Shape 17">
            <a:extLst>
              <a:ext uri="{C183D7F6-B498-43B3-948B-1728B52AA6E4}">
                <adec:decorative xmlns:adec="http://schemas.microsoft.com/office/drawing/2017/decorative" val="1"/>
              </a:ext>
            </a:extLst>
          </p:cNvPr>
          <p:cNvSpPr/>
          <p:nvPr/>
        </p:nvSpPr>
        <p:spPr>
          <a:xfrm>
            <a:off x="670560" y="4017834"/>
            <a:ext cx="5547360" cy="707136"/>
          </a:xfrm>
          <a:prstGeom prst="rect">
            <a:avLst/>
          </a:prstGeom>
          <a:solidFill>
            <a:srgbClr val="EEF2F8"/>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20" name="Shape 18">
            <a:extLst>
              <a:ext uri="{C183D7F6-B498-43B3-948B-1728B52AA6E4}">
                <adec:decorative xmlns:adec="http://schemas.microsoft.com/office/drawing/2017/decorative" val="1"/>
              </a:ext>
            </a:extLst>
          </p:cNvPr>
          <p:cNvSpPr/>
          <p:nvPr/>
        </p:nvSpPr>
        <p:spPr>
          <a:xfrm>
            <a:off x="670560" y="4017834"/>
            <a:ext cx="73152" cy="707136"/>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21" name="Text 19"/>
          <p:cNvSpPr/>
          <p:nvPr/>
        </p:nvSpPr>
        <p:spPr>
          <a:xfrm>
            <a:off x="816864" y="4066602"/>
            <a:ext cx="5303520" cy="243840"/>
          </a:xfrm>
          <a:prstGeom prst="rect">
            <a:avLst/>
          </a:prstGeom>
          <a:noFill/>
          <a:ln/>
        </p:spPr>
        <p:txBody>
          <a:bodyPr wrap="square" rtlCol="0" anchor="ctr"/>
          <a:lstStyle/>
          <a:p>
            <a:r>
              <a:rPr lang="en-US" sz="1267" b="1">
                <a:solidFill>
                  <a:srgbClr val="0D2B5E"/>
                </a:solidFill>
                <a:latin typeface="Roboto" panose="02000000000000000000" pitchFamily="2" charset="0"/>
                <a:ea typeface="Roboto" panose="02000000000000000000" pitchFamily="2" charset="0"/>
                <a:cs typeface="Roboto" panose="02000000000000000000" pitchFamily="2" charset="0"/>
              </a:rPr>
              <a:t>Standardized Taxonomy</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22" name="Text 20"/>
          <p:cNvSpPr/>
          <p:nvPr/>
        </p:nvSpPr>
        <p:spPr>
          <a:xfrm>
            <a:off x="816864" y="4334826"/>
            <a:ext cx="5303520" cy="341376"/>
          </a:xfrm>
          <a:prstGeom prst="rect">
            <a:avLst/>
          </a:prstGeom>
          <a:noFill/>
          <a:ln/>
        </p:spPr>
        <p:txBody>
          <a:bodyPr wrap="square" rtlCol="0" anchor="ctr"/>
          <a:lstStyle/>
          <a:p>
            <a:r>
              <a:rPr lang="en-US" sz="130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Uses the COV Data Taxonomy (Appendix III) for consistent representation across agencies (EIA-404).</a:t>
            </a:r>
          </a:p>
        </p:txBody>
      </p:sp>
      <p:sp>
        <p:nvSpPr>
          <p:cNvPr id="23" name="Shape 21">
            <a:extLst>
              <a:ext uri="{C183D7F6-B498-43B3-948B-1728B52AA6E4}">
                <adec:decorative xmlns:adec="http://schemas.microsoft.com/office/drawing/2017/decorative" val="1"/>
              </a:ext>
            </a:extLst>
          </p:cNvPr>
          <p:cNvSpPr/>
          <p:nvPr/>
        </p:nvSpPr>
        <p:spPr>
          <a:xfrm>
            <a:off x="670560" y="4785930"/>
            <a:ext cx="5547360" cy="707136"/>
          </a:xfrm>
          <a:prstGeom prst="rect">
            <a:avLst/>
          </a:prstGeom>
          <a:solidFill>
            <a:srgbClr val="F0F4FA"/>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24" name="Shape 22">
            <a:extLst>
              <a:ext uri="{C183D7F6-B498-43B3-948B-1728B52AA6E4}">
                <adec:decorative xmlns:adec="http://schemas.microsoft.com/office/drawing/2017/decorative" val="1"/>
              </a:ext>
            </a:extLst>
          </p:cNvPr>
          <p:cNvSpPr/>
          <p:nvPr/>
        </p:nvSpPr>
        <p:spPr>
          <a:xfrm>
            <a:off x="670560" y="4785930"/>
            <a:ext cx="73152" cy="707136"/>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25" name="Text 23"/>
          <p:cNvSpPr/>
          <p:nvPr/>
        </p:nvSpPr>
        <p:spPr>
          <a:xfrm>
            <a:off x="816864" y="4834698"/>
            <a:ext cx="5303520" cy="243840"/>
          </a:xfrm>
          <a:prstGeom prst="rect">
            <a:avLst/>
          </a:prstGeom>
          <a:noFill/>
          <a:ln/>
        </p:spPr>
        <p:txBody>
          <a:bodyPr wrap="square" rtlCol="0" anchor="ctr"/>
          <a:lstStyle/>
          <a:p>
            <a:r>
              <a:rPr lang="en-US" sz="1267" b="1">
                <a:solidFill>
                  <a:srgbClr val="0D2B5E"/>
                </a:solidFill>
                <a:latin typeface="Roboto" panose="02000000000000000000" pitchFamily="2" charset="0"/>
                <a:ea typeface="Roboto" panose="02000000000000000000" pitchFamily="2" charset="0"/>
                <a:cs typeface="Roboto" panose="02000000000000000000" pitchFamily="2" charset="0"/>
              </a:rPr>
              <a:t>ODGA Maintenance Process</a:t>
            </a:r>
            <a:endParaRPr lang="en-US" sz="1267">
              <a:latin typeface="Roboto" panose="02000000000000000000" pitchFamily="2" charset="0"/>
              <a:ea typeface="Roboto" panose="02000000000000000000" pitchFamily="2" charset="0"/>
              <a:cs typeface="Roboto" panose="02000000000000000000" pitchFamily="2" charset="0"/>
            </a:endParaRPr>
          </a:p>
        </p:txBody>
      </p:sp>
      <p:sp>
        <p:nvSpPr>
          <p:cNvPr id="26" name="Text 24"/>
          <p:cNvSpPr/>
          <p:nvPr/>
        </p:nvSpPr>
        <p:spPr>
          <a:xfrm>
            <a:off x="816864" y="5102922"/>
            <a:ext cx="5303520" cy="341376"/>
          </a:xfrm>
          <a:prstGeom prst="rect">
            <a:avLst/>
          </a:prstGeom>
          <a:noFill/>
          <a:ln/>
        </p:spPr>
        <p:txBody>
          <a:bodyPr wrap="square" rtlCol="0" anchor="ctr"/>
          <a:lstStyle/>
          <a:p>
            <a:r>
              <a:rPr lang="en-US" sz="130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ODGA maintains processes for ongoing updates to the repository (EIA-406).</a:t>
            </a:r>
          </a:p>
        </p:txBody>
      </p:sp>
      <p:sp>
        <p:nvSpPr>
          <p:cNvPr id="27" name="Text 25"/>
          <p:cNvSpPr/>
          <p:nvPr/>
        </p:nvSpPr>
        <p:spPr>
          <a:xfrm>
            <a:off x="6400799" y="1299018"/>
            <a:ext cx="4757531" cy="341376"/>
          </a:xfrm>
          <a:prstGeom prst="rect">
            <a:avLst/>
          </a:prstGeom>
          <a:noFill/>
          <a:ln/>
        </p:spPr>
        <p:txBody>
          <a:bodyPr wrap="square" rtlCol="0" anchor="ctr"/>
          <a:lstStyle/>
          <a:p>
            <a:r>
              <a:rPr lang="en-US" sz="1333" b="1">
                <a:solidFill>
                  <a:srgbClr val="5474A0"/>
                </a:solidFill>
                <a:latin typeface="Roboto" panose="02000000000000000000" pitchFamily="2" charset="0"/>
                <a:ea typeface="Roboto" panose="02000000000000000000" pitchFamily="2" charset="0"/>
                <a:cs typeface="Roboto" panose="02000000000000000000" pitchFamily="2" charset="0"/>
              </a:rPr>
              <a:t>REQUIRED METADATA ELEMENTS PER DATASET  (EIA-405)</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28" name="Shape 26">
            <a:extLst>
              <a:ext uri="{C183D7F6-B498-43B3-948B-1728B52AA6E4}">
                <adec:decorative xmlns:adec="http://schemas.microsoft.com/office/drawing/2017/decorative" val="1"/>
              </a:ext>
            </a:extLst>
          </p:cNvPr>
          <p:cNvSpPr/>
          <p:nvPr/>
        </p:nvSpPr>
        <p:spPr>
          <a:xfrm>
            <a:off x="6513444" y="1713546"/>
            <a:ext cx="4489656" cy="487680"/>
          </a:xfrm>
          <a:prstGeom prst="rect">
            <a:avLst/>
          </a:prstGeom>
          <a:solidFill>
            <a:srgbClr val="F0F4FA"/>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29" name="Shape 27">
            <a:extLst>
              <a:ext uri="{C183D7F6-B498-43B3-948B-1728B52AA6E4}">
                <adec:decorative xmlns:adec="http://schemas.microsoft.com/office/drawing/2017/decorative" val="1"/>
              </a:ext>
            </a:extLst>
          </p:cNvPr>
          <p:cNvSpPr/>
          <p:nvPr/>
        </p:nvSpPr>
        <p:spPr>
          <a:xfrm>
            <a:off x="6513444" y="1713546"/>
            <a:ext cx="355226" cy="487680"/>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30" name="Text 28"/>
          <p:cNvSpPr/>
          <p:nvPr/>
        </p:nvSpPr>
        <p:spPr>
          <a:xfrm>
            <a:off x="6513444" y="1713546"/>
            <a:ext cx="355226" cy="487680"/>
          </a:xfrm>
          <a:prstGeom prst="rect">
            <a:avLst/>
          </a:prstGeom>
          <a:noFill/>
          <a:ln/>
        </p:spPr>
        <p:txBody>
          <a:bodyPr wrap="square" rtlCol="0" anchor="ctr"/>
          <a:lstStyle/>
          <a:p>
            <a:pPr algn="ctr"/>
            <a:r>
              <a:rPr lang="en-US" sz="1467" b="1">
                <a:solidFill>
                  <a:srgbClr val="FFFFFF"/>
                </a:solidFill>
                <a:latin typeface="Roboto" panose="02000000000000000000" pitchFamily="2" charset="0"/>
                <a:ea typeface="Roboto" panose="02000000000000000000" pitchFamily="2" charset="0"/>
                <a:cs typeface="Roboto" panose="02000000000000000000" pitchFamily="2" charset="0"/>
              </a:rPr>
              <a:t>1</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31" name="Text 29"/>
          <p:cNvSpPr/>
          <p:nvPr/>
        </p:nvSpPr>
        <p:spPr>
          <a:xfrm>
            <a:off x="7013316" y="1713546"/>
            <a:ext cx="4045624" cy="487680"/>
          </a:xfrm>
          <a:prstGeom prst="rect">
            <a:avLst/>
          </a:prstGeom>
          <a:noFill/>
          <a:ln/>
        </p:spPr>
        <p:txBody>
          <a:bodyPr wrap="square" rtlCol="0" anchor="ctr"/>
          <a:lstStyle/>
          <a:p>
            <a:r>
              <a:rPr lang="en-US" sz="1333">
                <a:solidFill>
                  <a:srgbClr val="071A3E"/>
                </a:solidFill>
                <a:latin typeface="Roboto" panose="02000000000000000000" pitchFamily="2" charset="0"/>
                <a:ea typeface="Roboto" panose="02000000000000000000" pitchFamily="2" charset="0"/>
                <a:cs typeface="Roboto" panose="02000000000000000000" pitchFamily="2" charset="0"/>
              </a:rPr>
              <a:t>Dataset Name &amp; Description</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32" name="Shape 30">
            <a:extLst>
              <a:ext uri="{C183D7F6-B498-43B3-948B-1728B52AA6E4}">
                <adec:decorative xmlns:adec="http://schemas.microsoft.com/office/drawing/2017/decorative" val="1"/>
              </a:ext>
            </a:extLst>
          </p:cNvPr>
          <p:cNvSpPr/>
          <p:nvPr/>
        </p:nvSpPr>
        <p:spPr>
          <a:xfrm>
            <a:off x="6513444" y="2249994"/>
            <a:ext cx="4489656" cy="487680"/>
          </a:xfrm>
          <a:prstGeom prst="rect">
            <a:avLst/>
          </a:prstGeom>
          <a:solidFill>
            <a:srgbClr val="FFFFFF"/>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33" name="Shape 31">
            <a:extLst>
              <a:ext uri="{C183D7F6-B498-43B3-948B-1728B52AA6E4}">
                <adec:decorative xmlns:adec="http://schemas.microsoft.com/office/drawing/2017/decorative" val="1"/>
              </a:ext>
            </a:extLst>
          </p:cNvPr>
          <p:cNvSpPr/>
          <p:nvPr/>
        </p:nvSpPr>
        <p:spPr>
          <a:xfrm>
            <a:off x="6513444" y="2249994"/>
            <a:ext cx="355226" cy="487680"/>
          </a:xfrm>
          <a:prstGeom prst="rect">
            <a:avLst/>
          </a:prstGeom>
          <a:solidFill>
            <a:srgbClr val="5474A0"/>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34" name="Text 32"/>
          <p:cNvSpPr/>
          <p:nvPr/>
        </p:nvSpPr>
        <p:spPr>
          <a:xfrm>
            <a:off x="6513444" y="2249994"/>
            <a:ext cx="355226" cy="487680"/>
          </a:xfrm>
          <a:prstGeom prst="rect">
            <a:avLst/>
          </a:prstGeom>
          <a:noFill/>
          <a:ln/>
        </p:spPr>
        <p:txBody>
          <a:bodyPr wrap="square" rtlCol="0" anchor="ctr"/>
          <a:lstStyle/>
          <a:p>
            <a:pPr algn="ctr"/>
            <a:r>
              <a:rPr lang="en-US" sz="1467" b="1">
                <a:solidFill>
                  <a:srgbClr val="FFFFFF"/>
                </a:solidFill>
                <a:latin typeface="Roboto" panose="02000000000000000000" pitchFamily="2" charset="0"/>
                <a:ea typeface="Roboto" panose="02000000000000000000" pitchFamily="2" charset="0"/>
                <a:cs typeface="Roboto" panose="02000000000000000000" pitchFamily="2" charset="0"/>
              </a:rPr>
              <a:t>2</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35" name="Text 33"/>
          <p:cNvSpPr/>
          <p:nvPr/>
        </p:nvSpPr>
        <p:spPr>
          <a:xfrm>
            <a:off x="7013316" y="2249994"/>
            <a:ext cx="4045624" cy="487680"/>
          </a:xfrm>
          <a:prstGeom prst="rect">
            <a:avLst/>
          </a:prstGeom>
          <a:noFill/>
          <a:ln/>
        </p:spPr>
        <p:txBody>
          <a:bodyPr wrap="square" rtlCol="0" anchor="ctr"/>
          <a:lstStyle/>
          <a:p>
            <a:r>
              <a:rPr lang="en-US" sz="1333">
                <a:solidFill>
                  <a:srgbClr val="071A3E"/>
                </a:solidFill>
                <a:latin typeface="Roboto" panose="02000000000000000000" pitchFamily="2" charset="0"/>
                <a:ea typeface="Roboto" panose="02000000000000000000" pitchFamily="2" charset="0"/>
                <a:cs typeface="Roboto" panose="02000000000000000000" pitchFamily="2" charset="0"/>
              </a:rPr>
              <a:t>Classification Levels</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36" name="Shape 34">
            <a:extLst>
              <a:ext uri="{C183D7F6-B498-43B3-948B-1728B52AA6E4}">
                <adec:decorative xmlns:adec="http://schemas.microsoft.com/office/drawing/2017/decorative" val="1"/>
              </a:ext>
            </a:extLst>
          </p:cNvPr>
          <p:cNvSpPr/>
          <p:nvPr/>
        </p:nvSpPr>
        <p:spPr>
          <a:xfrm>
            <a:off x="6513444" y="2786442"/>
            <a:ext cx="4489656" cy="487680"/>
          </a:xfrm>
          <a:prstGeom prst="rect">
            <a:avLst/>
          </a:prstGeom>
          <a:solidFill>
            <a:srgbClr val="F0F4FA"/>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37" name="Shape 35">
            <a:extLst>
              <a:ext uri="{C183D7F6-B498-43B3-948B-1728B52AA6E4}">
                <adec:decorative xmlns:adec="http://schemas.microsoft.com/office/drawing/2017/decorative" val="1"/>
              </a:ext>
            </a:extLst>
          </p:cNvPr>
          <p:cNvSpPr/>
          <p:nvPr/>
        </p:nvSpPr>
        <p:spPr>
          <a:xfrm>
            <a:off x="6513444" y="2786442"/>
            <a:ext cx="355226" cy="487680"/>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38" name="Text 36"/>
          <p:cNvSpPr/>
          <p:nvPr/>
        </p:nvSpPr>
        <p:spPr>
          <a:xfrm>
            <a:off x="6513444" y="2786442"/>
            <a:ext cx="355226" cy="487680"/>
          </a:xfrm>
          <a:prstGeom prst="rect">
            <a:avLst/>
          </a:prstGeom>
          <a:noFill/>
          <a:ln/>
        </p:spPr>
        <p:txBody>
          <a:bodyPr wrap="square" rtlCol="0" anchor="ctr"/>
          <a:lstStyle/>
          <a:p>
            <a:pPr algn="ctr"/>
            <a:r>
              <a:rPr lang="en-US" sz="1467" b="1">
                <a:solidFill>
                  <a:srgbClr val="FFFFFF"/>
                </a:solidFill>
                <a:latin typeface="Roboto" panose="02000000000000000000" pitchFamily="2" charset="0"/>
                <a:ea typeface="Roboto" panose="02000000000000000000" pitchFamily="2" charset="0"/>
                <a:cs typeface="Roboto" panose="02000000000000000000" pitchFamily="2" charset="0"/>
              </a:rPr>
              <a:t>3</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39" name="Text 37"/>
          <p:cNvSpPr/>
          <p:nvPr/>
        </p:nvSpPr>
        <p:spPr>
          <a:xfrm>
            <a:off x="7013316" y="2786442"/>
            <a:ext cx="4045624" cy="487680"/>
          </a:xfrm>
          <a:prstGeom prst="rect">
            <a:avLst/>
          </a:prstGeom>
          <a:noFill/>
          <a:ln/>
        </p:spPr>
        <p:txBody>
          <a:bodyPr wrap="square" rtlCol="0" anchor="ctr"/>
          <a:lstStyle/>
          <a:p>
            <a:r>
              <a:rPr lang="en-US" sz="1333">
                <a:solidFill>
                  <a:srgbClr val="071A3E"/>
                </a:solidFill>
                <a:latin typeface="Roboto" panose="02000000000000000000" pitchFamily="2" charset="0"/>
                <a:ea typeface="Roboto" panose="02000000000000000000" pitchFamily="2" charset="0"/>
                <a:cs typeface="Roboto" panose="02000000000000000000" pitchFamily="2" charset="0"/>
              </a:rPr>
              <a:t>Data Owner &amp; Data Steward</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40" name="Shape 38">
            <a:extLst>
              <a:ext uri="{C183D7F6-B498-43B3-948B-1728B52AA6E4}">
                <adec:decorative xmlns:adec="http://schemas.microsoft.com/office/drawing/2017/decorative" val="1"/>
              </a:ext>
            </a:extLst>
          </p:cNvPr>
          <p:cNvSpPr/>
          <p:nvPr/>
        </p:nvSpPr>
        <p:spPr>
          <a:xfrm>
            <a:off x="6513444" y="3322890"/>
            <a:ext cx="4489656" cy="487680"/>
          </a:xfrm>
          <a:prstGeom prst="rect">
            <a:avLst/>
          </a:prstGeom>
          <a:solidFill>
            <a:srgbClr val="FFFFFF"/>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41" name="Shape 39">
            <a:extLst>
              <a:ext uri="{C183D7F6-B498-43B3-948B-1728B52AA6E4}">
                <adec:decorative xmlns:adec="http://schemas.microsoft.com/office/drawing/2017/decorative" val="1"/>
              </a:ext>
            </a:extLst>
          </p:cNvPr>
          <p:cNvSpPr/>
          <p:nvPr/>
        </p:nvSpPr>
        <p:spPr>
          <a:xfrm>
            <a:off x="6513444" y="3322890"/>
            <a:ext cx="355226" cy="487680"/>
          </a:xfrm>
          <a:prstGeom prst="rect">
            <a:avLst/>
          </a:prstGeom>
          <a:solidFill>
            <a:srgbClr val="5474A0"/>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42" name="Text 40"/>
          <p:cNvSpPr/>
          <p:nvPr/>
        </p:nvSpPr>
        <p:spPr>
          <a:xfrm>
            <a:off x="6513444" y="3322890"/>
            <a:ext cx="355226" cy="487680"/>
          </a:xfrm>
          <a:prstGeom prst="rect">
            <a:avLst/>
          </a:prstGeom>
          <a:noFill/>
          <a:ln/>
        </p:spPr>
        <p:txBody>
          <a:bodyPr wrap="square" rtlCol="0" anchor="ctr"/>
          <a:lstStyle/>
          <a:p>
            <a:pPr algn="ctr"/>
            <a:r>
              <a:rPr lang="en-US" sz="1467" b="1">
                <a:solidFill>
                  <a:srgbClr val="FFFFFF"/>
                </a:solidFill>
                <a:latin typeface="Roboto" panose="02000000000000000000" pitchFamily="2" charset="0"/>
                <a:ea typeface="Roboto" panose="02000000000000000000" pitchFamily="2" charset="0"/>
                <a:cs typeface="Roboto" panose="02000000000000000000" pitchFamily="2" charset="0"/>
              </a:rPr>
              <a:t>4</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43" name="Text 41"/>
          <p:cNvSpPr/>
          <p:nvPr/>
        </p:nvSpPr>
        <p:spPr>
          <a:xfrm>
            <a:off x="7013316" y="3322890"/>
            <a:ext cx="4045624" cy="487680"/>
          </a:xfrm>
          <a:prstGeom prst="rect">
            <a:avLst/>
          </a:prstGeom>
          <a:noFill/>
          <a:ln/>
        </p:spPr>
        <p:txBody>
          <a:bodyPr wrap="square" rtlCol="0" anchor="ctr"/>
          <a:lstStyle/>
          <a:p>
            <a:r>
              <a:rPr lang="en-US" sz="1333">
                <a:solidFill>
                  <a:srgbClr val="071A3E"/>
                </a:solidFill>
                <a:latin typeface="Roboto" panose="02000000000000000000" pitchFamily="2" charset="0"/>
                <a:ea typeface="Roboto" panose="02000000000000000000" pitchFamily="2" charset="0"/>
                <a:cs typeface="Roboto" panose="02000000000000000000" pitchFamily="2" charset="0"/>
              </a:rPr>
              <a:t>Data Source / Origin</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44" name="Shape 42">
            <a:extLst>
              <a:ext uri="{C183D7F6-B498-43B3-948B-1728B52AA6E4}">
                <adec:decorative xmlns:adec="http://schemas.microsoft.com/office/drawing/2017/decorative" val="1"/>
              </a:ext>
            </a:extLst>
          </p:cNvPr>
          <p:cNvSpPr/>
          <p:nvPr/>
        </p:nvSpPr>
        <p:spPr>
          <a:xfrm>
            <a:off x="6513444" y="3859338"/>
            <a:ext cx="4489656" cy="487680"/>
          </a:xfrm>
          <a:prstGeom prst="rect">
            <a:avLst/>
          </a:prstGeom>
          <a:solidFill>
            <a:srgbClr val="F0F4FA"/>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45" name="Shape 43">
            <a:extLst>
              <a:ext uri="{C183D7F6-B498-43B3-948B-1728B52AA6E4}">
                <adec:decorative xmlns:adec="http://schemas.microsoft.com/office/drawing/2017/decorative" val="1"/>
              </a:ext>
            </a:extLst>
          </p:cNvPr>
          <p:cNvSpPr/>
          <p:nvPr/>
        </p:nvSpPr>
        <p:spPr>
          <a:xfrm>
            <a:off x="6513444" y="3859338"/>
            <a:ext cx="355226" cy="487680"/>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46" name="Text 44"/>
          <p:cNvSpPr/>
          <p:nvPr/>
        </p:nvSpPr>
        <p:spPr>
          <a:xfrm>
            <a:off x="6513444" y="3859338"/>
            <a:ext cx="355226" cy="487680"/>
          </a:xfrm>
          <a:prstGeom prst="rect">
            <a:avLst/>
          </a:prstGeom>
          <a:noFill/>
          <a:ln/>
        </p:spPr>
        <p:txBody>
          <a:bodyPr wrap="square" rtlCol="0" anchor="ctr"/>
          <a:lstStyle/>
          <a:p>
            <a:pPr algn="ctr"/>
            <a:r>
              <a:rPr lang="en-US" sz="1467" b="1">
                <a:solidFill>
                  <a:srgbClr val="FFFFFF"/>
                </a:solidFill>
                <a:latin typeface="Roboto" panose="02000000000000000000" pitchFamily="2" charset="0"/>
                <a:ea typeface="Roboto" panose="02000000000000000000" pitchFamily="2" charset="0"/>
                <a:cs typeface="Roboto" panose="02000000000000000000" pitchFamily="2" charset="0"/>
              </a:rPr>
              <a:t>5</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47" name="Text 45"/>
          <p:cNvSpPr/>
          <p:nvPr/>
        </p:nvSpPr>
        <p:spPr>
          <a:xfrm>
            <a:off x="7013316" y="3859338"/>
            <a:ext cx="4045624" cy="487680"/>
          </a:xfrm>
          <a:prstGeom prst="rect">
            <a:avLst/>
          </a:prstGeom>
          <a:noFill/>
          <a:ln/>
        </p:spPr>
        <p:txBody>
          <a:bodyPr wrap="square" rtlCol="0" anchor="ctr"/>
          <a:lstStyle/>
          <a:p>
            <a:r>
              <a:rPr lang="en-US" sz="1333">
                <a:solidFill>
                  <a:srgbClr val="071A3E"/>
                </a:solidFill>
                <a:latin typeface="Roboto" panose="02000000000000000000" pitchFamily="2" charset="0"/>
                <a:ea typeface="Roboto" panose="02000000000000000000" pitchFamily="2" charset="0"/>
                <a:cs typeface="Roboto" panose="02000000000000000000" pitchFamily="2" charset="0"/>
              </a:rPr>
              <a:t>Frequency of Updates</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48" name="Shape 46">
            <a:extLst>
              <a:ext uri="{C183D7F6-B498-43B3-948B-1728B52AA6E4}">
                <adec:decorative xmlns:adec="http://schemas.microsoft.com/office/drawing/2017/decorative" val="1"/>
              </a:ext>
            </a:extLst>
          </p:cNvPr>
          <p:cNvSpPr/>
          <p:nvPr/>
        </p:nvSpPr>
        <p:spPr>
          <a:xfrm>
            <a:off x="6513444" y="4395786"/>
            <a:ext cx="4489656" cy="487680"/>
          </a:xfrm>
          <a:prstGeom prst="rect">
            <a:avLst/>
          </a:prstGeom>
          <a:solidFill>
            <a:srgbClr val="FFFFFF"/>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49" name="Shape 47">
            <a:extLst>
              <a:ext uri="{C183D7F6-B498-43B3-948B-1728B52AA6E4}">
                <adec:decorative xmlns:adec="http://schemas.microsoft.com/office/drawing/2017/decorative" val="1"/>
              </a:ext>
            </a:extLst>
          </p:cNvPr>
          <p:cNvSpPr/>
          <p:nvPr/>
        </p:nvSpPr>
        <p:spPr>
          <a:xfrm>
            <a:off x="6513444" y="4395786"/>
            <a:ext cx="355226" cy="487680"/>
          </a:xfrm>
          <a:prstGeom prst="rect">
            <a:avLst/>
          </a:prstGeom>
          <a:solidFill>
            <a:srgbClr val="5474A0"/>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50" name="Text 48"/>
          <p:cNvSpPr/>
          <p:nvPr/>
        </p:nvSpPr>
        <p:spPr>
          <a:xfrm>
            <a:off x="6513444" y="4395786"/>
            <a:ext cx="355226" cy="487680"/>
          </a:xfrm>
          <a:prstGeom prst="rect">
            <a:avLst/>
          </a:prstGeom>
          <a:noFill/>
          <a:ln/>
        </p:spPr>
        <p:txBody>
          <a:bodyPr wrap="square" rtlCol="0" anchor="ctr"/>
          <a:lstStyle/>
          <a:p>
            <a:pPr algn="ctr"/>
            <a:r>
              <a:rPr lang="en-US" sz="1467" b="1">
                <a:solidFill>
                  <a:srgbClr val="FFFFFF"/>
                </a:solidFill>
                <a:latin typeface="Roboto" panose="02000000000000000000" pitchFamily="2" charset="0"/>
                <a:ea typeface="Roboto" panose="02000000000000000000" pitchFamily="2" charset="0"/>
                <a:cs typeface="Roboto" panose="02000000000000000000" pitchFamily="2" charset="0"/>
              </a:rPr>
              <a:t>6</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51" name="Text 49"/>
          <p:cNvSpPr/>
          <p:nvPr/>
        </p:nvSpPr>
        <p:spPr>
          <a:xfrm>
            <a:off x="7013316" y="4395786"/>
            <a:ext cx="4045624" cy="487680"/>
          </a:xfrm>
          <a:prstGeom prst="rect">
            <a:avLst/>
          </a:prstGeom>
          <a:noFill/>
          <a:ln/>
        </p:spPr>
        <p:txBody>
          <a:bodyPr wrap="square" rtlCol="0" anchor="ctr"/>
          <a:lstStyle/>
          <a:p>
            <a:r>
              <a:rPr lang="en-US" sz="1333">
                <a:solidFill>
                  <a:srgbClr val="071A3E"/>
                </a:solidFill>
                <a:latin typeface="Roboto" panose="02000000000000000000" pitchFamily="2" charset="0"/>
                <a:ea typeface="Roboto" panose="02000000000000000000" pitchFamily="2" charset="0"/>
                <a:cs typeface="Roboto" panose="02000000000000000000" pitchFamily="2" charset="0"/>
              </a:rPr>
              <a:t>Retention Periods</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52" name="Shape 50">
            <a:extLst>
              <a:ext uri="{C183D7F6-B498-43B3-948B-1728B52AA6E4}">
                <adec:decorative xmlns:adec="http://schemas.microsoft.com/office/drawing/2017/decorative" val="1"/>
              </a:ext>
            </a:extLst>
          </p:cNvPr>
          <p:cNvSpPr/>
          <p:nvPr/>
        </p:nvSpPr>
        <p:spPr>
          <a:xfrm>
            <a:off x="6513444" y="4932234"/>
            <a:ext cx="4489656" cy="487680"/>
          </a:xfrm>
          <a:prstGeom prst="rect">
            <a:avLst/>
          </a:prstGeom>
          <a:solidFill>
            <a:srgbClr val="F0F4FA"/>
          </a:solidFill>
          <a:ln w="6350">
            <a:solidFill>
              <a:srgbClr val="D0D8E8"/>
            </a:solidFill>
            <a:prstDash val="soli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53" name="Shape 51">
            <a:extLst>
              <a:ext uri="{C183D7F6-B498-43B3-948B-1728B52AA6E4}">
                <adec:decorative xmlns:adec="http://schemas.microsoft.com/office/drawing/2017/decorative" val="1"/>
              </a:ext>
            </a:extLst>
          </p:cNvPr>
          <p:cNvSpPr/>
          <p:nvPr/>
        </p:nvSpPr>
        <p:spPr>
          <a:xfrm>
            <a:off x="6513444" y="4932234"/>
            <a:ext cx="355226" cy="487680"/>
          </a:xfrm>
          <a:prstGeom prst="rect">
            <a:avLst/>
          </a:prstGeom>
          <a:solidFill>
            <a:srgbClr val="0D2B5E"/>
          </a:solidFill>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54" name="Text 52"/>
          <p:cNvSpPr/>
          <p:nvPr/>
        </p:nvSpPr>
        <p:spPr>
          <a:xfrm>
            <a:off x="6513444" y="4932234"/>
            <a:ext cx="355226" cy="487680"/>
          </a:xfrm>
          <a:prstGeom prst="rect">
            <a:avLst/>
          </a:prstGeom>
          <a:noFill/>
          <a:ln/>
        </p:spPr>
        <p:txBody>
          <a:bodyPr wrap="square" rtlCol="0" anchor="ctr"/>
          <a:lstStyle/>
          <a:p>
            <a:pPr algn="ctr"/>
            <a:r>
              <a:rPr lang="en-US" sz="1467" b="1">
                <a:solidFill>
                  <a:srgbClr val="FFFFFF"/>
                </a:solidFill>
                <a:latin typeface="Roboto" panose="02000000000000000000" pitchFamily="2" charset="0"/>
                <a:ea typeface="Roboto" panose="02000000000000000000" pitchFamily="2" charset="0"/>
                <a:cs typeface="Roboto" panose="02000000000000000000" pitchFamily="2" charset="0"/>
              </a:rPr>
              <a:t>7</a:t>
            </a:r>
            <a:endParaRPr lang="en-US" sz="1467">
              <a:latin typeface="Roboto" panose="02000000000000000000" pitchFamily="2" charset="0"/>
              <a:ea typeface="Roboto" panose="02000000000000000000" pitchFamily="2" charset="0"/>
              <a:cs typeface="Roboto" panose="02000000000000000000" pitchFamily="2" charset="0"/>
            </a:endParaRPr>
          </a:p>
        </p:txBody>
      </p:sp>
      <p:sp>
        <p:nvSpPr>
          <p:cNvPr id="55" name="Text 53"/>
          <p:cNvSpPr/>
          <p:nvPr/>
        </p:nvSpPr>
        <p:spPr>
          <a:xfrm>
            <a:off x="7013316" y="4932234"/>
            <a:ext cx="4045624" cy="487680"/>
          </a:xfrm>
          <a:prstGeom prst="rect">
            <a:avLst/>
          </a:prstGeom>
          <a:noFill/>
          <a:ln/>
        </p:spPr>
        <p:txBody>
          <a:bodyPr wrap="square" rtlCol="0" anchor="ctr"/>
          <a:lstStyle/>
          <a:p>
            <a:r>
              <a:rPr lang="en-US" sz="1333">
                <a:solidFill>
                  <a:srgbClr val="071A3E"/>
                </a:solidFill>
                <a:latin typeface="Roboto" panose="02000000000000000000" pitchFamily="2" charset="0"/>
                <a:ea typeface="Roboto" panose="02000000000000000000" pitchFamily="2" charset="0"/>
                <a:cs typeface="Roboto" panose="02000000000000000000" pitchFamily="2" charset="0"/>
              </a:rPr>
              <a:t>Quality Level Metrics</a:t>
            </a:r>
            <a:endParaRPr lang="en-US" sz="1333">
              <a:latin typeface="Roboto" panose="02000000000000000000" pitchFamily="2" charset="0"/>
              <a:ea typeface="Roboto" panose="02000000000000000000" pitchFamily="2" charset="0"/>
              <a:cs typeface="Roboto" panose="02000000000000000000" pitchFamily="2" charset="0"/>
            </a:endParaRPr>
          </a:p>
        </p:txBody>
      </p:sp>
      <p:sp>
        <p:nvSpPr>
          <p:cNvPr id="60" name="Text 58"/>
          <p:cNvSpPr/>
          <p:nvPr/>
        </p:nvSpPr>
        <p:spPr>
          <a:xfrm>
            <a:off x="670560" y="5726914"/>
            <a:ext cx="11460480" cy="252707"/>
          </a:xfrm>
          <a:prstGeom prst="rect">
            <a:avLst/>
          </a:prstGeom>
          <a:noFill/>
          <a:ln/>
        </p:spPr>
        <p:txBody>
          <a:bodyPr wrap="square" rtlCol="0" anchor="ctr"/>
          <a:lstStyle/>
          <a:p>
            <a:r>
              <a:rPr lang="en-US" sz="1600" i="1">
                <a:solidFill>
                  <a:schemeClr val="tx1">
                    <a:lumMod val="50000"/>
                  </a:schemeClr>
                </a:solidFill>
              </a:rPr>
              <a:t>Metadata stewardship is an ongoing responsibility — not a one-time exercise.</a:t>
            </a:r>
            <a:endParaRPr lang="en-US" sz="1600">
              <a:solidFill>
                <a:schemeClr val="tx1">
                  <a:lumMod val="50000"/>
                </a:schemeClr>
              </a:solidFill>
            </a:endParaRPr>
          </a:p>
        </p:txBody>
      </p:sp>
      <p:sp>
        <p:nvSpPr>
          <p:cNvPr id="61" name="Title 60">
            <a:extLst>
              <a:ext uri="{FF2B5EF4-FFF2-40B4-BE49-F238E27FC236}">
                <a16:creationId xmlns:a16="http://schemas.microsoft.com/office/drawing/2014/main" id="{56BEB3D8-4C9F-D130-3378-CEE038B7B984}"/>
              </a:ext>
            </a:extLst>
          </p:cNvPr>
          <p:cNvSpPr>
            <a:spLocks noGrp="1"/>
          </p:cNvSpPr>
          <p:nvPr>
            <p:ph type="title"/>
          </p:nvPr>
        </p:nvSpPr>
        <p:spPr/>
        <p:txBody>
          <a:bodyPr>
            <a:normAutofit/>
          </a:bodyPr>
          <a:lstStyle/>
          <a:p>
            <a:r>
              <a:rPr lang="en-US"/>
              <a:t>Managing Metadata Across Every Agency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 3"/>
          <p:cNvSpPr>
            <a:spLocks noGrp="1"/>
          </p:cNvSpPr>
          <p:nvPr>
            <p:ph type="title"/>
          </p:nvPr>
        </p:nvSpPr>
        <p:spPr>
          <a:xfrm>
            <a:off x="533400" y="404813"/>
            <a:ext cx="11125200" cy="779462"/>
          </a:xfrm>
          <a:prstGeom prst="rect">
            <a:avLst/>
          </a:prstGeom>
          <a:noFill/>
          <a:ln/>
        </p:spPr>
        <p:txBody>
          <a:bodyPr wrap="square" rtlCol="0" anchor="ctr">
            <a:normAutofit/>
          </a:bodyPr>
          <a:lstStyle/>
          <a:p>
            <a:r>
              <a:rPr lang="en-US" b="1">
                <a:solidFill>
                  <a:srgbClr val="0D2B5E"/>
                </a:solidFill>
              </a:rPr>
              <a:t>Quality Standards, Tiers &amp; Agency Obligations</a:t>
            </a:r>
            <a:endParaRPr lang="en-US"/>
          </a:p>
        </p:txBody>
      </p:sp>
      <p:sp>
        <p:nvSpPr>
          <p:cNvPr id="3" name="Text 1"/>
          <p:cNvSpPr/>
          <p:nvPr/>
        </p:nvSpPr>
        <p:spPr>
          <a:xfrm>
            <a:off x="487680" y="0"/>
            <a:ext cx="9753600" cy="914400"/>
          </a:xfrm>
          <a:prstGeom prst="rect">
            <a:avLst/>
          </a:prstGeom>
          <a:noFill/>
          <a:ln/>
        </p:spPr>
        <p:txBody>
          <a:bodyPr wrap="square" rtlCol="0" anchor="ctr"/>
          <a:lstStyle/>
          <a:p>
            <a:r>
              <a:rPr lang="en-US" sz="1867" b="1">
                <a:solidFill>
                  <a:srgbClr val="FFFFFF"/>
                </a:solidFill>
              </a:rPr>
              <a:t>DATA QUALITY MANAGEMENT</a:t>
            </a:r>
            <a:endParaRPr lang="en-US" sz="1867"/>
          </a:p>
        </p:txBody>
      </p:sp>
      <p:sp>
        <p:nvSpPr>
          <p:cNvPr id="6" name="Text 4"/>
          <p:cNvSpPr/>
          <p:nvPr/>
        </p:nvSpPr>
        <p:spPr>
          <a:xfrm>
            <a:off x="670560" y="1274064"/>
            <a:ext cx="3657600" cy="341376"/>
          </a:xfrm>
          <a:prstGeom prst="rect">
            <a:avLst/>
          </a:prstGeom>
          <a:noFill/>
          <a:ln/>
        </p:spPr>
        <p:txBody>
          <a:bodyPr wrap="square" rtlCol="0" anchor="ctr"/>
          <a:lstStyle/>
          <a:p>
            <a:r>
              <a:rPr lang="en-US" sz="1333" b="1">
                <a:solidFill>
                  <a:srgbClr val="5474A0"/>
                </a:solidFill>
              </a:rPr>
              <a:t>7 DATA QUALITY PROPERTIES  (EIA-501)</a:t>
            </a:r>
            <a:endParaRPr lang="en-US" sz="1333"/>
          </a:p>
        </p:txBody>
      </p:sp>
      <p:sp>
        <p:nvSpPr>
          <p:cNvPr id="7" name="Shape 5">
            <a:extLst>
              <a:ext uri="{C183D7F6-B498-43B3-948B-1728B52AA6E4}">
                <adec:decorative xmlns:adec="http://schemas.microsoft.com/office/drawing/2017/decorative" val="1"/>
              </a:ext>
            </a:extLst>
          </p:cNvPr>
          <p:cNvSpPr/>
          <p:nvPr/>
        </p:nvSpPr>
        <p:spPr>
          <a:xfrm>
            <a:off x="670560" y="1688592"/>
            <a:ext cx="3657600" cy="487680"/>
          </a:xfrm>
          <a:prstGeom prst="rect">
            <a:avLst/>
          </a:prstGeom>
          <a:solidFill>
            <a:srgbClr val="F0F4FA"/>
          </a:solidFill>
          <a:ln w="6350">
            <a:solidFill>
              <a:srgbClr val="D0D8E8"/>
            </a:solidFill>
            <a:prstDash val="solid"/>
          </a:ln>
        </p:spPr>
        <p:txBody>
          <a:bodyPr/>
          <a:lstStyle/>
          <a:p>
            <a:endParaRPr lang="en-US"/>
          </a:p>
        </p:txBody>
      </p:sp>
      <p:sp>
        <p:nvSpPr>
          <p:cNvPr id="8" name="Shape 6">
            <a:extLst>
              <a:ext uri="{C183D7F6-B498-43B3-948B-1728B52AA6E4}">
                <adec:decorative xmlns:adec="http://schemas.microsoft.com/office/drawing/2017/decorative" val="1"/>
              </a:ext>
            </a:extLst>
          </p:cNvPr>
          <p:cNvSpPr/>
          <p:nvPr/>
        </p:nvSpPr>
        <p:spPr>
          <a:xfrm>
            <a:off x="670560" y="1688592"/>
            <a:ext cx="73152" cy="487680"/>
          </a:xfrm>
          <a:prstGeom prst="rect">
            <a:avLst/>
          </a:prstGeom>
          <a:solidFill>
            <a:srgbClr val="0D2B5E"/>
          </a:solidFill>
          <a:ln/>
        </p:spPr>
        <p:txBody>
          <a:bodyPr/>
          <a:lstStyle/>
          <a:p>
            <a:endParaRPr lang="en-US"/>
          </a:p>
        </p:txBody>
      </p:sp>
      <p:sp>
        <p:nvSpPr>
          <p:cNvPr id="9" name="Text 7"/>
          <p:cNvSpPr/>
          <p:nvPr/>
        </p:nvSpPr>
        <p:spPr>
          <a:xfrm>
            <a:off x="816864" y="1712976"/>
            <a:ext cx="3438144" cy="219456"/>
          </a:xfrm>
          <a:prstGeom prst="rect">
            <a:avLst/>
          </a:prstGeom>
          <a:noFill/>
          <a:ln/>
        </p:spPr>
        <p:txBody>
          <a:bodyPr wrap="square" rtlCol="0" anchor="ctr"/>
          <a:lstStyle/>
          <a:p>
            <a:r>
              <a:rPr lang="en-US" sz="1267" b="1">
                <a:solidFill>
                  <a:srgbClr val="071A3E"/>
                </a:solidFill>
              </a:rPr>
              <a:t>Accuracy</a:t>
            </a:r>
            <a:endParaRPr lang="en-US" sz="1267"/>
          </a:p>
        </p:txBody>
      </p:sp>
      <p:sp>
        <p:nvSpPr>
          <p:cNvPr id="10" name="Text 8"/>
          <p:cNvSpPr/>
          <p:nvPr/>
        </p:nvSpPr>
        <p:spPr>
          <a:xfrm>
            <a:off x="816864" y="1944624"/>
            <a:ext cx="3438144" cy="195072"/>
          </a:xfrm>
          <a:prstGeom prst="rect">
            <a:avLst/>
          </a:prstGeom>
          <a:noFill/>
          <a:ln/>
        </p:spPr>
        <p:txBody>
          <a:bodyPr wrap="square" rtlCol="0" anchor="ctr"/>
          <a:lstStyle/>
          <a:p>
            <a:r>
              <a:rPr lang="en-US" sz="1400">
                <a:solidFill>
                  <a:schemeClr val="tx1">
                    <a:lumMod val="50000"/>
                  </a:schemeClr>
                </a:solidFill>
              </a:rPr>
              <a:t>Data represents reality correctly</a:t>
            </a:r>
          </a:p>
        </p:txBody>
      </p:sp>
      <p:sp>
        <p:nvSpPr>
          <p:cNvPr id="11" name="Shape 9">
            <a:extLst>
              <a:ext uri="{C183D7F6-B498-43B3-948B-1728B52AA6E4}">
                <adec:decorative xmlns:adec="http://schemas.microsoft.com/office/drawing/2017/decorative" val="1"/>
              </a:ext>
            </a:extLst>
          </p:cNvPr>
          <p:cNvSpPr/>
          <p:nvPr/>
        </p:nvSpPr>
        <p:spPr>
          <a:xfrm>
            <a:off x="670560" y="2225040"/>
            <a:ext cx="3657600" cy="487680"/>
          </a:xfrm>
          <a:prstGeom prst="rect">
            <a:avLst/>
          </a:prstGeom>
          <a:solidFill>
            <a:srgbClr val="FFFFFF"/>
          </a:solidFill>
          <a:ln w="6350">
            <a:solidFill>
              <a:srgbClr val="D0D8E8"/>
            </a:solidFill>
            <a:prstDash val="solid"/>
          </a:ln>
        </p:spPr>
        <p:txBody>
          <a:bodyPr/>
          <a:lstStyle/>
          <a:p>
            <a:endParaRPr lang="en-US"/>
          </a:p>
        </p:txBody>
      </p:sp>
      <p:sp>
        <p:nvSpPr>
          <p:cNvPr id="12" name="Shape 10">
            <a:extLst>
              <a:ext uri="{C183D7F6-B498-43B3-948B-1728B52AA6E4}">
                <adec:decorative xmlns:adec="http://schemas.microsoft.com/office/drawing/2017/decorative" val="1"/>
              </a:ext>
            </a:extLst>
          </p:cNvPr>
          <p:cNvSpPr/>
          <p:nvPr/>
        </p:nvSpPr>
        <p:spPr>
          <a:xfrm>
            <a:off x="670560" y="2225040"/>
            <a:ext cx="73152" cy="487680"/>
          </a:xfrm>
          <a:prstGeom prst="rect">
            <a:avLst/>
          </a:prstGeom>
          <a:solidFill>
            <a:srgbClr val="5474A0"/>
          </a:solidFill>
          <a:ln/>
        </p:spPr>
        <p:txBody>
          <a:bodyPr/>
          <a:lstStyle/>
          <a:p>
            <a:endParaRPr lang="en-US"/>
          </a:p>
        </p:txBody>
      </p:sp>
      <p:sp>
        <p:nvSpPr>
          <p:cNvPr id="13" name="Text 11"/>
          <p:cNvSpPr/>
          <p:nvPr/>
        </p:nvSpPr>
        <p:spPr>
          <a:xfrm>
            <a:off x="816864" y="2249424"/>
            <a:ext cx="3438144" cy="219456"/>
          </a:xfrm>
          <a:prstGeom prst="rect">
            <a:avLst/>
          </a:prstGeom>
          <a:noFill/>
          <a:ln/>
        </p:spPr>
        <p:txBody>
          <a:bodyPr wrap="square" rtlCol="0" anchor="ctr"/>
          <a:lstStyle/>
          <a:p>
            <a:r>
              <a:rPr lang="en-US" sz="1267" b="1">
                <a:solidFill>
                  <a:srgbClr val="071A3E"/>
                </a:solidFill>
              </a:rPr>
              <a:t>Completeness</a:t>
            </a:r>
            <a:endParaRPr lang="en-US" sz="1267"/>
          </a:p>
        </p:txBody>
      </p:sp>
      <p:sp>
        <p:nvSpPr>
          <p:cNvPr id="14" name="Text 12"/>
          <p:cNvSpPr/>
          <p:nvPr/>
        </p:nvSpPr>
        <p:spPr>
          <a:xfrm>
            <a:off x="816864" y="2481072"/>
            <a:ext cx="3438144" cy="195072"/>
          </a:xfrm>
          <a:prstGeom prst="rect">
            <a:avLst/>
          </a:prstGeom>
          <a:noFill/>
          <a:ln/>
        </p:spPr>
        <p:txBody>
          <a:bodyPr wrap="square" rtlCol="0" anchor="ctr"/>
          <a:lstStyle/>
          <a:p>
            <a:r>
              <a:rPr lang="en-US" sz="1400">
                <a:solidFill>
                  <a:schemeClr val="tx1">
                    <a:lumMod val="50000"/>
                  </a:schemeClr>
                </a:solidFill>
              </a:rPr>
              <a:t>All required data is present</a:t>
            </a:r>
          </a:p>
        </p:txBody>
      </p:sp>
      <p:sp>
        <p:nvSpPr>
          <p:cNvPr id="15" name="Shape 13">
            <a:extLst>
              <a:ext uri="{C183D7F6-B498-43B3-948B-1728B52AA6E4}">
                <adec:decorative xmlns:adec="http://schemas.microsoft.com/office/drawing/2017/decorative" val="1"/>
              </a:ext>
            </a:extLst>
          </p:cNvPr>
          <p:cNvSpPr/>
          <p:nvPr/>
        </p:nvSpPr>
        <p:spPr>
          <a:xfrm>
            <a:off x="670560" y="2761488"/>
            <a:ext cx="3657600" cy="487680"/>
          </a:xfrm>
          <a:prstGeom prst="rect">
            <a:avLst/>
          </a:prstGeom>
          <a:solidFill>
            <a:srgbClr val="F0F4FA"/>
          </a:solidFill>
          <a:ln w="6350">
            <a:solidFill>
              <a:srgbClr val="D0D8E8"/>
            </a:solidFill>
            <a:prstDash val="solid"/>
          </a:ln>
        </p:spPr>
        <p:txBody>
          <a:bodyPr/>
          <a:lstStyle/>
          <a:p>
            <a:endParaRPr lang="en-US"/>
          </a:p>
        </p:txBody>
      </p:sp>
      <p:sp>
        <p:nvSpPr>
          <p:cNvPr id="16" name="Shape 14">
            <a:extLst>
              <a:ext uri="{C183D7F6-B498-43B3-948B-1728B52AA6E4}">
                <adec:decorative xmlns:adec="http://schemas.microsoft.com/office/drawing/2017/decorative" val="1"/>
              </a:ext>
            </a:extLst>
          </p:cNvPr>
          <p:cNvSpPr/>
          <p:nvPr/>
        </p:nvSpPr>
        <p:spPr>
          <a:xfrm>
            <a:off x="670560" y="2761488"/>
            <a:ext cx="73152" cy="487680"/>
          </a:xfrm>
          <a:prstGeom prst="rect">
            <a:avLst/>
          </a:prstGeom>
          <a:solidFill>
            <a:srgbClr val="0D2B5E"/>
          </a:solidFill>
          <a:ln/>
        </p:spPr>
        <p:txBody>
          <a:bodyPr/>
          <a:lstStyle/>
          <a:p>
            <a:endParaRPr lang="en-US"/>
          </a:p>
        </p:txBody>
      </p:sp>
      <p:sp>
        <p:nvSpPr>
          <p:cNvPr id="17" name="Text 15"/>
          <p:cNvSpPr/>
          <p:nvPr/>
        </p:nvSpPr>
        <p:spPr>
          <a:xfrm>
            <a:off x="816864" y="2785872"/>
            <a:ext cx="3438144" cy="219456"/>
          </a:xfrm>
          <a:prstGeom prst="rect">
            <a:avLst/>
          </a:prstGeom>
          <a:noFill/>
          <a:ln/>
        </p:spPr>
        <p:txBody>
          <a:bodyPr wrap="square" rtlCol="0" anchor="ctr"/>
          <a:lstStyle/>
          <a:p>
            <a:r>
              <a:rPr lang="en-US" sz="1267" b="1">
                <a:solidFill>
                  <a:srgbClr val="071A3E"/>
                </a:solidFill>
              </a:rPr>
              <a:t>Consistency</a:t>
            </a:r>
            <a:endParaRPr lang="en-US" sz="1267"/>
          </a:p>
        </p:txBody>
      </p:sp>
      <p:sp>
        <p:nvSpPr>
          <p:cNvPr id="18" name="Text 16"/>
          <p:cNvSpPr/>
          <p:nvPr/>
        </p:nvSpPr>
        <p:spPr>
          <a:xfrm>
            <a:off x="816864" y="3017520"/>
            <a:ext cx="3438144" cy="195072"/>
          </a:xfrm>
          <a:prstGeom prst="rect">
            <a:avLst/>
          </a:prstGeom>
          <a:noFill/>
          <a:ln/>
        </p:spPr>
        <p:txBody>
          <a:bodyPr wrap="square" rtlCol="0" anchor="ctr"/>
          <a:lstStyle/>
          <a:p>
            <a:r>
              <a:rPr lang="en-US" sz="1400">
                <a:solidFill>
                  <a:schemeClr val="tx1">
                    <a:lumMod val="50000"/>
                  </a:schemeClr>
                </a:solidFill>
              </a:rPr>
              <a:t>No discrepancies across systems</a:t>
            </a:r>
          </a:p>
        </p:txBody>
      </p:sp>
      <p:sp>
        <p:nvSpPr>
          <p:cNvPr id="19" name="Shape 17">
            <a:extLst>
              <a:ext uri="{C183D7F6-B498-43B3-948B-1728B52AA6E4}">
                <adec:decorative xmlns:adec="http://schemas.microsoft.com/office/drawing/2017/decorative" val="1"/>
              </a:ext>
            </a:extLst>
          </p:cNvPr>
          <p:cNvSpPr/>
          <p:nvPr/>
        </p:nvSpPr>
        <p:spPr>
          <a:xfrm>
            <a:off x="670560" y="3297936"/>
            <a:ext cx="3657600" cy="487680"/>
          </a:xfrm>
          <a:prstGeom prst="rect">
            <a:avLst/>
          </a:prstGeom>
          <a:solidFill>
            <a:srgbClr val="FFFFFF"/>
          </a:solidFill>
          <a:ln w="6350">
            <a:solidFill>
              <a:srgbClr val="D0D8E8"/>
            </a:solidFill>
            <a:prstDash val="solid"/>
          </a:ln>
        </p:spPr>
        <p:txBody>
          <a:bodyPr/>
          <a:lstStyle/>
          <a:p>
            <a:endParaRPr lang="en-US"/>
          </a:p>
        </p:txBody>
      </p:sp>
      <p:sp>
        <p:nvSpPr>
          <p:cNvPr id="20" name="Shape 18">
            <a:extLst>
              <a:ext uri="{C183D7F6-B498-43B3-948B-1728B52AA6E4}">
                <adec:decorative xmlns:adec="http://schemas.microsoft.com/office/drawing/2017/decorative" val="1"/>
              </a:ext>
            </a:extLst>
          </p:cNvPr>
          <p:cNvSpPr/>
          <p:nvPr/>
        </p:nvSpPr>
        <p:spPr>
          <a:xfrm>
            <a:off x="670560" y="3297936"/>
            <a:ext cx="73152" cy="487680"/>
          </a:xfrm>
          <a:prstGeom prst="rect">
            <a:avLst/>
          </a:prstGeom>
          <a:solidFill>
            <a:srgbClr val="5474A0"/>
          </a:solidFill>
          <a:ln/>
        </p:spPr>
        <p:txBody>
          <a:bodyPr/>
          <a:lstStyle/>
          <a:p>
            <a:endParaRPr lang="en-US"/>
          </a:p>
        </p:txBody>
      </p:sp>
      <p:sp>
        <p:nvSpPr>
          <p:cNvPr id="21" name="Text 19"/>
          <p:cNvSpPr/>
          <p:nvPr/>
        </p:nvSpPr>
        <p:spPr>
          <a:xfrm>
            <a:off x="816864" y="3322320"/>
            <a:ext cx="3438144" cy="219456"/>
          </a:xfrm>
          <a:prstGeom prst="rect">
            <a:avLst/>
          </a:prstGeom>
          <a:noFill/>
          <a:ln/>
        </p:spPr>
        <p:txBody>
          <a:bodyPr wrap="square" rtlCol="0" anchor="ctr"/>
          <a:lstStyle/>
          <a:p>
            <a:r>
              <a:rPr lang="en-US" sz="1267" b="1">
                <a:solidFill>
                  <a:srgbClr val="071A3E"/>
                </a:solidFill>
              </a:rPr>
              <a:t>Relevancy</a:t>
            </a:r>
            <a:endParaRPr lang="en-US" sz="1267"/>
          </a:p>
        </p:txBody>
      </p:sp>
      <p:sp>
        <p:nvSpPr>
          <p:cNvPr id="22" name="Text 20"/>
          <p:cNvSpPr/>
          <p:nvPr/>
        </p:nvSpPr>
        <p:spPr>
          <a:xfrm>
            <a:off x="816864" y="3553968"/>
            <a:ext cx="3438144" cy="195072"/>
          </a:xfrm>
          <a:prstGeom prst="rect">
            <a:avLst/>
          </a:prstGeom>
          <a:noFill/>
          <a:ln/>
        </p:spPr>
        <p:txBody>
          <a:bodyPr wrap="square" rtlCol="0" anchor="ctr"/>
          <a:lstStyle/>
          <a:p>
            <a:r>
              <a:rPr lang="en-US" sz="1400">
                <a:solidFill>
                  <a:schemeClr val="tx1">
                    <a:lumMod val="50000"/>
                  </a:schemeClr>
                </a:solidFill>
              </a:rPr>
              <a:t>Data is fit for its intended use</a:t>
            </a:r>
          </a:p>
        </p:txBody>
      </p:sp>
      <p:sp>
        <p:nvSpPr>
          <p:cNvPr id="23" name="Shape 21">
            <a:extLst>
              <a:ext uri="{C183D7F6-B498-43B3-948B-1728B52AA6E4}">
                <adec:decorative xmlns:adec="http://schemas.microsoft.com/office/drawing/2017/decorative" val="1"/>
              </a:ext>
            </a:extLst>
          </p:cNvPr>
          <p:cNvSpPr/>
          <p:nvPr/>
        </p:nvSpPr>
        <p:spPr>
          <a:xfrm>
            <a:off x="670560" y="3834384"/>
            <a:ext cx="3657600" cy="487680"/>
          </a:xfrm>
          <a:prstGeom prst="rect">
            <a:avLst/>
          </a:prstGeom>
          <a:solidFill>
            <a:srgbClr val="F0F4FA"/>
          </a:solidFill>
          <a:ln w="6350">
            <a:solidFill>
              <a:srgbClr val="D0D8E8"/>
            </a:solidFill>
            <a:prstDash val="solid"/>
          </a:ln>
        </p:spPr>
        <p:txBody>
          <a:bodyPr/>
          <a:lstStyle/>
          <a:p>
            <a:endParaRPr lang="en-US"/>
          </a:p>
        </p:txBody>
      </p:sp>
      <p:sp>
        <p:nvSpPr>
          <p:cNvPr id="24" name="Shape 22">
            <a:extLst>
              <a:ext uri="{C183D7F6-B498-43B3-948B-1728B52AA6E4}">
                <adec:decorative xmlns:adec="http://schemas.microsoft.com/office/drawing/2017/decorative" val="1"/>
              </a:ext>
            </a:extLst>
          </p:cNvPr>
          <p:cNvSpPr/>
          <p:nvPr/>
        </p:nvSpPr>
        <p:spPr>
          <a:xfrm>
            <a:off x="670560" y="3834384"/>
            <a:ext cx="73152" cy="487680"/>
          </a:xfrm>
          <a:prstGeom prst="rect">
            <a:avLst/>
          </a:prstGeom>
          <a:solidFill>
            <a:srgbClr val="0D2B5E"/>
          </a:solidFill>
          <a:ln/>
        </p:spPr>
        <p:txBody>
          <a:bodyPr/>
          <a:lstStyle/>
          <a:p>
            <a:endParaRPr lang="en-US"/>
          </a:p>
        </p:txBody>
      </p:sp>
      <p:sp>
        <p:nvSpPr>
          <p:cNvPr id="25" name="Text 23"/>
          <p:cNvSpPr/>
          <p:nvPr/>
        </p:nvSpPr>
        <p:spPr>
          <a:xfrm>
            <a:off x="816864" y="3858768"/>
            <a:ext cx="3438144" cy="219456"/>
          </a:xfrm>
          <a:prstGeom prst="rect">
            <a:avLst/>
          </a:prstGeom>
          <a:noFill/>
          <a:ln/>
        </p:spPr>
        <p:txBody>
          <a:bodyPr wrap="square" rtlCol="0" anchor="ctr"/>
          <a:lstStyle/>
          <a:p>
            <a:r>
              <a:rPr lang="en-US" sz="1267" b="1">
                <a:solidFill>
                  <a:srgbClr val="071A3E"/>
                </a:solidFill>
              </a:rPr>
              <a:t>Validity</a:t>
            </a:r>
            <a:endParaRPr lang="en-US" sz="1267"/>
          </a:p>
        </p:txBody>
      </p:sp>
      <p:sp>
        <p:nvSpPr>
          <p:cNvPr id="26" name="Text 24"/>
          <p:cNvSpPr/>
          <p:nvPr/>
        </p:nvSpPr>
        <p:spPr>
          <a:xfrm>
            <a:off x="816864" y="4090416"/>
            <a:ext cx="3438144" cy="195072"/>
          </a:xfrm>
          <a:prstGeom prst="rect">
            <a:avLst/>
          </a:prstGeom>
          <a:noFill/>
          <a:ln/>
        </p:spPr>
        <p:txBody>
          <a:bodyPr wrap="square" rtlCol="0" anchor="ctr"/>
          <a:lstStyle/>
          <a:p>
            <a:r>
              <a:rPr lang="en-US" sz="1400">
                <a:solidFill>
                  <a:schemeClr val="tx1">
                    <a:lumMod val="50000"/>
                  </a:schemeClr>
                </a:solidFill>
              </a:rPr>
              <a:t>Conforms to format/range/pattern</a:t>
            </a:r>
          </a:p>
        </p:txBody>
      </p:sp>
      <p:sp>
        <p:nvSpPr>
          <p:cNvPr id="27" name="Shape 25">
            <a:extLst>
              <a:ext uri="{C183D7F6-B498-43B3-948B-1728B52AA6E4}">
                <adec:decorative xmlns:adec="http://schemas.microsoft.com/office/drawing/2017/decorative" val="1"/>
              </a:ext>
            </a:extLst>
          </p:cNvPr>
          <p:cNvSpPr/>
          <p:nvPr/>
        </p:nvSpPr>
        <p:spPr>
          <a:xfrm>
            <a:off x="670560" y="4370832"/>
            <a:ext cx="3657600" cy="487680"/>
          </a:xfrm>
          <a:prstGeom prst="rect">
            <a:avLst/>
          </a:prstGeom>
          <a:solidFill>
            <a:srgbClr val="FFFFFF"/>
          </a:solidFill>
          <a:ln w="6350">
            <a:solidFill>
              <a:srgbClr val="D0D8E8"/>
            </a:solidFill>
            <a:prstDash val="solid"/>
          </a:ln>
        </p:spPr>
        <p:txBody>
          <a:bodyPr/>
          <a:lstStyle/>
          <a:p>
            <a:endParaRPr lang="en-US"/>
          </a:p>
        </p:txBody>
      </p:sp>
      <p:sp>
        <p:nvSpPr>
          <p:cNvPr id="28" name="Shape 26">
            <a:extLst>
              <a:ext uri="{C183D7F6-B498-43B3-948B-1728B52AA6E4}">
                <adec:decorative xmlns:adec="http://schemas.microsoft.com/office/drawing/2017/decorative" val="1"/>
              </a:ext>
            </a:extLst>
          </p:cNvPr>
          <p:cNvSpPr/>
          <p:nvPr/>
        </p:nvSpPr>
        <p:spPr>
          <a:xfrm>
            <a:off x="670560" y="4370832"/>
            <a:ext cx="73152" cy="487680"/>
          </a:xfrm>
          <a:prstGeom prst="rect">
            <a:avLst/>
          </a:prstGeom>
          <a:solidFill>
            <a:srgbClr val="5474A0"/>
          </a:solidFill>
          <a:ln/>
        </p:spPr>
        <p:txBody>
          <a:bodyPr/>
          <a:lstStyle/>
          <a:p>
            <a:endParaRPr lang="en-US"/>
          </a:p>
        </p:txBody>
      </p:sp>
      <p:sp>
        <p:nvSpPr>
          <p:cNvPr id="29" name="Text 27"/>
          <p:cNvSpPr/>
          <p:nvPr/>
        </p:nvSpPr>
        <p:spPr>
          <a:xfrm>
            <a:off x="816864" y="4395216"/>
            <a:ext cx="3438144" cy="219456"/>
          </a:xfrm>
          <a:prstGeom prst="rect">
            <a:avLst/>
          </a:prstGeom>
          <a:noFill/>
          <a:ln/>
        </p:spPr>
        <p:txBody>
          <a:bodyPr wrap="square" rtlCol="0" anchor="ctr"/>
          <a:lstStyle/>
          <a:p>
            <a:r>
              <a:rPr lang="en-US" sz="1267" b="1">
                <a:solidFill>
                  <a:srgbClr val="071A3E"/>
                </a:solidFill>
              </a:rPr>
              <a:t>Timeliness</a:t>
            </a:r>
            <a:endParaRPr lang="en-US" sz="1267"/>
          </a:p>
        </p:txBody>
      </p:sp>
      <p:sp>
        <p:nvSpPr>
          <p:cNvPr id="30" name="Text 28"/>
          <p:cNvSpPr/>
          <p:nvPr/>
        </p:nvSpPr>
        <p:spPr>
          <a:xfrm>
            <a:off x="816864" y="4626864"/>
            <a:ext cx="3438144" cy="195072"/>
          </a:xfrm>
          <a:prstGeom prst="rect">
            <a:avLst/>
          </a:prstGeom>
          <a:noFill/>
          <a:ln/>
        </p:spPr>
        <p:txBody>
          <a:bodyPr wrap="square" rtlCol="0" anchor="ctr"/>
          <a:lstStyle/>
          <a:p>
            <a:r>
              <a:rPr lang="en-US" sz="1400">
                <a:solidFill>
                  <a:schemeClr val="tx1">
                    <a:lumMod val="50000"/>
                  </a:schemeClr>
                </a:solidFill>
              </a:rPr>
              <a:t>Data is current and up to date</a:t>
            </a:r>
          </a:p>
        </p:txBody>
      </p:sp>
      <p:sp>
        <p:nvSpPr>
          <p:cNvPr id="31" name="Shape 29">
            <a:extLst>
              <a:ext uri="{C183D7F6-B498-43B3-948B-1728B52AA6E4}">
                <adec:decorative xmlns:adec="http://schemas.microsoft.com/office/drawing/2017/decorative" val="1"/>
              </a:ext>
            </a:extLst>
          </p:cNvPr>
          <p:cNvSpPr/>
          <p:nvPr/>
        </p:nvSpPr>
        <p:spPr>
          <a:xfrm>
            <a:off x="670560" y="4907280"/>
            <a:ext cx="3657600" cy="487680"/>
          </a:xfrm>
          <a:prstGeom prst="rect">
            <a:avLst/>
          </a:prstGeom>
          <a:solidFill>
            <a:srgbClr val="F0F4FA"/>
          </a:solidFill>
          <a:ln w="6350">
            <a:solidFill>
              <a:srgbClr val="D0D8E8"/>
            </a:solidFill>
            <a:prstDash val="solid"/>
          </a:ln>
        </p:spPr>
        <p:txBody>
          <a:bodyPr/>
          <a:lstStyle/>
          <a:p>
            <a:endParaRPr lang="en-US"/>
          </a:p>
        </p:txBody>
      </p:sp>
      <p:sp>
        <p:nvSpPr>
          <p:cNvPr id="32" name="Shape 30">
            <a:extLst>
              <a:ext uri="{C183D7F6-B498-43B3-948B-1728B52AA6E4}">
                <adec:decorative xmlns:adec="http://schemas.microsoft.com/office/drawing/2017/decorative" val="1"/>
              </a:ext>
            </a:extLst>
          </p:cNvPr>
          <p:cNvSpPr/>
          <p:nvPr/>
        </p:nvSpPr>
        <p:spPr>
          <a:xfrm>
            <a:off x="670560" y="4907280"/>
            <a:ext cx="73152" cy="487680"/>
          </a:xfrm>
          <a:prstGeom prst="rect">
            <a:avLst/>
          </a:prstGeom>
          <a:solidFill>
            <a:srgbClr val="0D2B5E"/>
          </a:solidFill>
          <a:ln/>
        </p:spPr>
        <p:txBody>
          <a:bodyPr/>
          <a:lstStyle/>
          <a:p>
            <a:endParaRPr lang="en-US"/>
          </a:p>
        </p:txBody>
      </p:sp>
      <p:sp>
        <p:nvSpPr>
          <p:cNvPr id="33" name="Text 31"/>
          <p:cNvSpPr/>
          <p:nvPr/>
        </p:nvSpPr>
        <p:spPr>
          <a:xfrm>
            <a:off x="816864" y="4931664"/>
            <a:ext cx="3438144" cy="219456"/>
          </a:xfrm>
          <a:prstGeom prst="rect">
            <a:avLst/>
          </a:prstGeom>
          <a:noFill/>
          <a:ln/>
        </p:spPr>
        <p:txBody>
          <a:bodyPr wrap="square" rtlCol="0" anchor="ctr"/>
          <a:lstStyle/>
          <a:p>
            <a:r>
              <a:rPr lang="en-US" sz="1267" b="1">
                <a:solidFill>
                  <a:srgbClr val="071A3E"/>
                </a:solidFill>
              </a:rPr>
              <a:t>Uniformity</a:t>
            </a:r>
            <a:endParaRPr lang="en-US" sz="1267"/>
          </a:p>
        </p:txBody>
      </p:sp>
      <p:sp>
        <p:nvSpPr>
          <p:cNvPr id="34" name="Text 32"/>
          <p:cNvSpPr/>
          <p:nvPr/>
        </p:nvSpPr>
        <p:spPr>
          <a:xfrm>
            <a:off x="816864" y="5163312"/>
            <a:ext cx="3438144" cy="195072"/>
          </a:xfrm>
          <a:prstGeom prst="rect">
            <a:avLst/>
          </a:prstGeom>
          <a:noFill/>
          <a:ln/>
        </p:spPr>
        <p:txBody>
          <a:bodyPr wrap="square" rtlCol="0" anchor="ctr"/>
          <a:lstStyle/>
          <a:p>
            <a:r>
              <a:rPr lang="en-US" sz="1300">
                <a:solidFill>
                  <a:schemeClr val="tx1">
                    <a:lumMod val="50000"/>
                  </a:schemeClr>
                </a:solidFill>
              </a:rPr>
              <a:t>Consistent representation across datasets</a:t>
            </a:r>
          </a:p>
        </p:txBody>
      </p:sp>
      <p:sp>
        <p:nvSpPr>
          <p:cNvPr id="60" name="Text 58"/>
          <p:cNvSpPr/>
          <p:nvPr/>
        </p:nvSpPr>
        <p:spPr>
          <a:xfrm>
            <a:off x="5259787" y="1257631"/>
            <a:ext cx="6339203" cy="341376"/>
          </a:xfrm>
          <a:prstGeom prst="rect">
            <a:avLst/>
          </a:prstGeom>
          <a:noFill/>
          <a:ln/>
        </p:spPr>
        <p:txBody>
          <a:bodyPr wrap="square" rtlCol="0" anchor="ctr"/>
          <a:lstStyle/>
          <a:p>
            <a:r>
              <a:rPr lang="en-US" sz="1333" b="1">
                <a:solidFill>
                  <a:srgbClr val="5474A0"/>
                </a:solidFill>
              </a:rPr>
              <a:t>AGENCY OBLIGATIONS  (EIA-503–508)</a:t>
            </a:r>
            <a:endParaRPr lang="en-US" sz="1333"/>
          </a:p>
        </p:txBody>
      </p:sp>
      <p:sp>
        <p:nvSpPr>
          <p:cNvPr id="61" name="Shape 59">
            <a:extLst>
              <a:ext uri="{C183D7F6-B498-43B3-948B-1728B52AA6E4}">
                <adec:decorative xmlns:adec="http://schemas.microsoft.com/office/drawing/2017/decorative" val="1"/>
              </a:ext>
            </a:extLst>
          </p:cNvPr>
          <p:cNvSpPr/>
          <p:nvPr/>
        </p:nvSpPr>
        <p:spPr>
          <a:xfrm>
            <a:off x="5259787" y="1672159"/>
            <a:ext cx="6339203" cy="670560"/>
          </a:xfrm>
          <a:prstGeom prst="rect">
            <a:avLst/>
          </a:prstGeom>
          <a:solidFill>
            <a:srgbClr val="F0F4FA"/>
          </a:solidFill>
          <a:ln w="6350">
            <a:solidFill>
              <a:srgbClr val="D0D8E8"/>
            </a:solidFill>
            <a:prstDash val="solid"/>
          </a:ln>
        </p:spPr>
        <p:txBody>
          <a:bodyPr/>
          <a:lstStyle/>
          <a:p>
            <a:endParaRPr lang="en-US"/>
          </a:p>
        </p:txBody>
      </p:sp>
      <p:sp>
        <p:nvSpPr>
          <p:cNvPr id="62" name="Shape 60">
            <a:extLst>
              <a:ext uri="{C183D7F6-B498-43B3-948B-1728B52AA6E4}">
                <adec:decorative xmlns:adec="http://schemas.microsoft.com/office/drawing/2017/decorative" val="1"/>
              </a:ext>
            </a:extLst>
          </p:cNvPr>
          <p:cNvSpPr/>
          <p:nvPr/>
        </p:nvSpPr>
        <p:spPr>
          <a:xfrm>
            <a:off x="5259788" y="1672159"/>
            <a:ext cx="138310" cy="670560"/>
          </a:xfrm>
          <a:prstGeom prst="rect">
            <a:avLst/>
          </a:prstGeom>
          <a:solidFill>
            <a:srgbClr val="0D2B5E"/>
          </a:solidFill>
          <a:ln/>
        </p:spPr>
        <p:txBody>
          <a:bodyPr/>
          <a:lstStyle/>
          <a:p>
            <a:endParaRPr lang="en-US"/>
          </a:p>
        </p:txBody>
      </p:sp>
      <p:sp>
        <p:nvSpPr>
          <p:cNvPr id="63" name="Text 61"/>
          <p:cNvSpPr/>
          <p:nvPr/>
        </p:nvSpPr>
        <p:spPr>
          <a:xfrm>
            <a:off x="5381708" y="1708735"/>
            <a:ext cx="5993428" cy="219456"/>
          </a:xfrm>
          <a:prstGeom prst="rect">
            <a:avLst/>
          </a:prstGeom>
          <a:noFill/>
          <a:ln/>
        </p:spPr>
        <p:txBody>
          <a:bodyPr wrap="square" rtlCol="0" anchor="ctr"/>
          <a:lstStyle/>
          <a:p>
            <a:r>
              <a:rPr lang="en-US" sz="1400" b="1">
                <a:solidFill>
                  <a:srgbClr val="0D2B5E"/>
                </a:solidFill>
              </a:rPr>
              <a:t>EIA-503</a:t>
            </a:r>
            <a:endParaRPr lang="en-US" sz="1400"/>
          </a:p>
        </p:txBody>
      </p:sp>
      <p:sp>
        <p:nvSpPr>
          <p:cNvPr id="64" name="Text 62"/>
          <p:cNvSpPr/>
          <p:nvPr/>
        </p:nvSpPr>
        <p:spPr>
          <a:xfrm>
            <a:off x="5381708" y="1928191"/>
            <a:ext cx="5993428" cy="365760"/>
          </a:xfrm>
          <a:prstGeom prst="rect">
            <a:avLst/>
          </a:prstGeom>
          <a:noFill/>
          <a:ln/>
        </p:spPr>
        <p:txBody>
          <a:bodyPr wrap="square" rtlCol="0" anchor="ctr"/>
          <a:lstStyle/>
          <a:p>
            <a:r>
              <a:rPr lang="en-US" sz="1400">
                <a:solidFill>
                  <a:srgbClr val="071A3E"/>
                </a:solidFill>
              </a:rPr>
              <a:t>Identify and report data quality issues through data discovery; address issues over time.</a:t>
            </a:r>
            <a:endParaRPr lang="en-US" sz="1400"/>
          </a:p>
        </p:txBody>
      </p:sp>
      <p:sp>
        <p:nvSpPr>
          <p:cNvPr id="65" name="Shape 63">
            <a:extLst>
              <a:ext uri="{C183D7F6-B498-43B3-948B-1728B52AA6E4}">
                <adec:decorative xmlns:adec="http://schemas.microsoft.com/office/drawing/2017/decorative" val="1"/>
              </a:ext>
            </a:extLst>
          </p:cNvPr>
          <p:cNvSpPr/>
          <p:nvPr/>
        </p:nvSpPr>
        <p:spPr>
          <a:xfrm>
            <a:off x="5259787" y="2403679"/>
            <a:ext cx="6339203" cy="670560"/>
          </a:xfrm>
          <a:prstGeom prst="rect">
            <a:avLst/>
          </a:prstGeom>
          <a:solidFill>
            <a:srgbClr val="FFFFFF"/>
          </a:solidFill>
          <a:ln w="6350">
            <a:solidFill>
              <a:srgbClr val="D0D8E8"/>
            </a:solidFill>
            <a:prstDash val="solid"/>
          </a:ln>
        </p:spPr>
        <p:txBody>
          <a:bodyPr/>
          <a:lstStyle/>
          <a:p>
            <a:endParaRPr lang="en-US"/>
          </a:p>
        </p:txBody>
      </p:sp>
      <p:sp>
        <p:nvSpPr>
          <p:cNvPr id="66" name="Shape 64">
            <a:extLst>
              <a:ext uri="{C183D7F6-B498-43B3-948B-1728B52AA6E4}">
                <adec:decorative xmlns:adec="http://schemas.microsoft.com/office/drawing/2017/decorative" val="1"/>
              </a:ext>
            </a:extLst>
          </p:cNvPr>
          <p:cNvSpPr/>
          <p:nvPr/>
        </p:nvSpPr>
        <p:spPr>
          <a:xfrm>
            <a:off x="5259788" y="2403679"/>
            <a:ext cx="138310" cy="670560"/>
          </a:xfrm>
          <a:prstGeom prst="rect">
            <a:avLst/>
          </a:prstGeom>
          <a:solidFill>
            <a:srgbClr val="5474A0"/>
          </a:solidFill>
          <a:ln/>
        </p:spPr>
        <p:txBody>
          <a:bodyPr/>
          <a:lstStyle/>
          <a:p>
            <a:endParaRPr lang="en-US"/>
          </a:p>
        </p:txBody>
      </p:sp>
      <p:sp>
        <p:nvSpPr>
          <p:cNvPr id="67" name="Text 65"/>
          <p:cNvSpPr/>
          <p:nvPr/>
        </p:nvSpPr>
        <p:spPr>
          <a:xfrm>
            <a:off x="5381708" y="2440255"/>
            <a:ext cx="5993428" cy="219456"/>
          </a:xfrm>
          <a:prstGeom prst="rect">
            <a:avLst/>
          </a:prstGeom>
          <a:noFill/>
          <a:ln/>
        </p:spPr>
        <p:txBody>
          <a:bodyPr wrap="square" rtlCol="0" anchor="ctr"/>
          <a:lstStyle/>
          <a:p>
            <a:r>
              <a:rPr lang="en-US" sz="1400" b="1">
                <a:solidFill>
                  <a:schemeClr val="tx1">
                    <a:lumMod val="50000"/>
                  </a:schemeClr>
                </a:solidFill>
              </a:rPr>
              <a:t>EIA-504</a:t>
            </a:r>
            <a:endParaRPr lang="en-US" sz="1400">
              <a:solidFill>
                <a:schemeClr val="tx1">
                  <a:lumMod val="50000"/>
                </a:schemeClr>
              </a:solidFill>
            </a:endParaRPr>
          </a:p>
        </p:txBody>
      </p:sp>
      <p:sp>
        <p:nvSpPr>
          <p:cNvPr id="68" name="Text 66"/>
          <p:cNvSpPr/>
          <p:nvPr/>
        </p:nvSpPr>
        <p:spPr>
          <a:xfrm>
            <a:off x="5381708" y="2659711"/>
            <a:ext cx="5993428" cy="365760"/>
          </a:xfrm>
          <a:prstGeom prst="rect">
            <a:avLst/>
          </a:prstGeom>
          <a:noFill/>
          <a:ln/>
        </p:spPr>
        <p:txBody>
          <a:bodyPr wrap="square" rtlCol="0" anchor="ctr"/>
          <a:lstStyle/>
          <a:p>
            <a:r>
              <a:rPr lang="en-US" sz="1400">
                <a:solidFill>
                  <a:srgbClr val="071A3E"/>
                </a:solidFill>
              </a:rPr>
              <a:t>Set specific quality metrics and targets for Critical Data Assets (e.g., ≥95% accuracy / Tier 1 or 2).</a:t>
            </a:r>
            <a:endParaRPr lang="en-US" sz="1400"/>
          </a:p>
        </p:txBody>
      </p:sp>
      <p:sp>
        <p:nvSpPr>
          <p:cNvPr id="69" name="Shape 67">
            <a:extLst>
              <a:ext uri="{C183D7F6-B498-43B3-948B-1728B52AA6E4}">
                <adec:decorative xmlns:adec="http://schemas.microsoft.com/office/drawing/2017/decorative" val="1"/>
              </a:ext>
            </a:extLst>
          </p:cNvPr>
          <p:cNvSpPr/>
          <p:nvPr/>
        </p:nvSpPr>
        <p:spPr>
          <a:xfrm>
            <a:off x="5259787" y="3135199"/>
            <a:ext cx="6339203" cy="670560"/>
          </a:xfrm>
          <a:prstGeom prst="rect">
            <a:avLst/>
          </a:prstGeom>
          <a:solidFill>
            <a:srgbClr val="F0F4FA"/>
          </a:solidFill>
          <a:ln w="6350">
            <a:solidFill>
              <a:srgbClr val="D0D8E8"/>
            </a:solidFill>
            <a:prstDash val="solid"/>
          </a:ln>
        </p:spPr>
        <p:txBody>
          <a:bodyPr/>
          <a:lstStyle/>
          <a:p>
            <a:endParaRPr lang="en-US"/>
          </a:p>
        </p:txBody>
      </p:sp>
      <p:sp>
        <p:nvSpPr>
          <p:cNvPr id="70" name="Shape 68">
            <a:extLst>
              <a:ext uri="{C183D7F6-B498-43B3-948B-1728B52AA6E4}">
                <adec:decorative xmlns:adec="http://schemas.microsoft.com/office/drawing/2017/decorative" val="1"/>
              </a:ext>
            </a:extLst>
          </p:cNvPr>
          <p:cNvSpPr/>
          <p:nvPr/>
        </p:nvSpPr>
        <p:spPr>
          <a:xfrm>
            <a:off x="5259788" y="3135199"/>
            <a:ext cx="138310" cy="670560"/>
          </a:xfrm>
          <a:prstGeom prst="rect">
            <a:avLst/>
          </a:prstGeom>
          <a:solidFill>
            <a:srgbClr val="0D2B5E"/>
          </a:solidFill>
          <a:ln/>
        </p:spPr>
        <p:txBody>
          <a:bodyPr/>
          <a:lstStyle/>
          <a:p>
            <a:endParaRPr lang="en-US"/>
          </a:p>
        </p:txBody>
      </p:sp>
      <p:sp>
        <p:nvSpPr>
          <p:cNvPr id="71" name="Text 69"/>
          <p:cNvSpPr/>
          <p:nvPr/>
        </p:nvSpPr>
        <p:spPr>
          <a:xfrm>
            <a:off x="5381708" y="3171775"/>
            <a:ext cx="5993428" cy="219456"/>
          </a:xfrm>
          <a:prstGeom prst="rect">
            <a:avLst/>
          </a:prstGeom>
          <a:noFill/>
          <a:ln/>
        </p:spPr>
        <p:txBody>
          <a:bodyPr wrap="square" rtlCol="0" anchor="ctr"/>
          <a:lstStyle/>
          <a:p>
            <a:r>
              <a:rPr lang="en-US" sz="1400" b="1">
                <a:solidFill>
                  <a:srgbClr val="0D2B5E"/>
                </a:solidFill>
              </a:rPr>
              <a:t>EIA-505</a:t>
            </a:r>
            <a:endParaRPr lang="en-US" sz="1400"/>
          </a:p>
        </p:txBody>
      </p:sp>
      <p:sp>
        <p:nvSpPr>
          <p:cNvPr id="72" name="Text 70"/>
          <p:cNvSpPr/>
          <p:nvPr/>
        </p:nvSpPr>
        <p:spPr>
          <a:xfrm>
            <a:off x="5381708" y="3391231"/>
            <a:ext cx="5993428" cy="365760"/>
          </a:xfrm>
          <a:prstGeom prst="rect">
            <a:avLst/>
          </a:prstGeom>
          <a:noFill/>
          <a:ln/>
        </p:spPr>
        <p:txBody>
          <a:bodyPr wrap="square" rtlCol="0" anchor="ctr"/>
          <a:lstStyle/>
          <a:p>
            <a:r>
              <a:rPr lang="en-US" sz="1400">
                <a:solidFill>
                  <a:srgbClr val="071A3E"/>
                </a:solidFill>
              </a:rPr>
              <a:t>Data Stewards maintain and improve quality of Critical Data Assets on an ongoing basis.</a:t>
            </a:r>
            <a:endParaRPr lang="en-US" sz="1400"/>
          </a:p>
        </p:txBody>
      </p:sp>
      <p:sp>
        <p:nvSpPr>
          <p:cNvPr id="73" name="Shape 71">
            <a:extLst>
              <a:ext uri="{C183D7F6-B498-43B3-948B-1728B52AA6E4}">
                <adec:decorative xmlns:adec="http://schemas.microsoft.com/office/drawing/2017/decorative" val="1"/>
              </a:ext>
            </a:extLst>
          </p:cNvPr>
          <p:cNvSpPr/>
          <p:nvPr/>
        </p:nvSpPr>
        <p:spPr>
          <a:xfrm>
            <a:off x="5259787" y="3866719"/>
            <a:ext cx="6339203" cy="670560"/>
          </a:xfrm>
          <a:prstGeom prst="rect">
            <a:avLst/>
          </a:prstGeom>
          <a:solidFill>
            <a:srgbClr val="FFFFFF"/>
          </a:solidFill>
          <a:ln w="6350">
            <a:solidFill>
              <a:srgbClr val="D0D8E8"/>
            </a:solidFill>
            <a:prstDash val="solid"/>
          </a:ln>
        </p:spPr>
        <p:txBody>
          <a:bodyPr/>
          <a:lstStyle/>
          <a:p>
            <a:endParaRPr lang="en-US"/>
          </a:p>
        </p:txBody>
      </p:sp>
      <p:sp>
        <p:nvSpPr>
          <p:cNvPr id="74" name="Shape 72">
            <a:extLst>
              <a:ext uri="{C183D7F6-B498-43B3-948B-1728B52AA6E4}">
                <adec:decorative xmlns:adec="http://schemas.microsoft.com/office/drawing/2017/decorative" val="1"/>
              </a:ext>
            </a:extLst>
          </p:cNvPr>
          <p:cNvSpPr/>
          <p:nvPr/>
        </p:nvSpPr>
        <p:spPr>
          <a:xfrm>
            <a:off x="5259788" y="3866719"/>
            <a:ext cx="138310" cy="670560"/>
          </a:xfrm>
          <a:prstGeom prst="rect">
            <a:avLst/>
          </a:prstGeom>
          <a:solidFill>
            <a:srgbClr val="5474A0"/>
          </a:solidFill>
          <a:ln/>
        </p:spPr>
        <p:txBody>
          <a:bodyPr/>
          <a:lstStyle/>
          <a:p>
            <a:endParaRPr lang="en-US"/>
          </a:p>
        </p:txBody>
      </p:sp>
      <p:sp>
        <p:nvSpPr>
          <p:cNvPr id="75" name="Text 73"/>
          <p:cNvSpPr/>
          <p:nvPr/>
        </p:nvSpPr>
        <p:spPr>
          <a:xfrm>
            <a:off x="5381708" y="3903295"/>
            <a:ext cx="5993428" cy="219456"/>
          </a:xfrm>
          <a:prstGeom prst="rect">
            <a:avLst/>
          </a:prstGeom>
          <a:noFill/>
          <a:ln/>
        </p:spPr>
        <p:txBody>
          <a:bodyPr wrap="square" rtlCol="0" anchor="ctr"/>
          <a:lstStyle/>
          <a:p>
            <a:r>
              <a:rPr lang="en-US" sz="1400" b="1">
                <a:solidFill>
                  <a:schemeClr val="tx1">
                    <a:lumMod val="50000"/>
                  </a:schemeClr>
                </a:solidFill>
              </a:rPr>
              <a:t>EIA-506</a:t>
            </a:r>
            <a:endParaRPr lang="en-US" sz="1400">
              <a:solidFill>
                <a:schemeClr val="tx1">
                  <a:lumMod val="50000"/>
                </a:schemeClr>
              </a:solidFill>
            </a:endParaRPr>
          </a:p>
        </p:txBody>
      </p:sp>
      <p:sp>
        <p:nvSpPr>
          <p:cNvPr id="76" name="Text 74"/>
          <p:cNvSpPr/>
          <p:nvPr/>
        </p:nvSpPr>
        <p:spPr>
          <a:xfrm>
            <a:off x="5381708" y="4122751"/>
            <a:ext cx="5993428" cy="365760"/>
          </a:xfrm>
          <a:prstGeom prst="rect">
            <a:avLst/>
          </a:prstGeom>
          <a:noFill/>
          <a:ln/>
        </p:spPr>
        <p:txBody>
          <a:bodyPr wrap="square" rtlCol="0" anchor="ctr"/>
          <a:lstStyle/>
          <a:p>
            <a:r>
              <a:rPr lang="en-US" sz="1400">
                <a:solidFill>
                  <a:srgbClr val="071A3E"/>
                </a:solidFill>
              </a:rPr>
              <a:t>Follow standard processes for assessing, maintaining, and reporting quality for operations and planning.</a:t>
            </a:r>
            <a:endParaRPr lang="en-US" sz="1400"/>
          </a:p>
        </p:txBody>
      </p:sp>
      <p:sp>
        <p:nvSpPr>
          <p:cNvPr id="77" name="Shape 75">
            <a:extLst>
              <a:ext uri="{C183D7F6-B498-43B3-948B-1728B52AA6E4}">
                <adec:decorative xmlns:adec="http://schemas.microsoft.com/office/drawing/2017/decorative" val="1"/>
              </a:ext>
            </a:extLst>
          </p:cNvPr>
          <p:cNvSpPr/>
          <p:nvPr/>
        </p:nvSpPr>
        <p:spPr>
          <a:xfrm>
            <a:off x="5259787" y="4598239"/>
            <a:ext cx="6339203" cy="670560"/>
          </a:xfrm>
          <a:prstGeom prst="rect">
            <a:avLst/>
          </a:prstGeom>
          <a:solidFill>
            <a:srgbClr val="F0F4FA"/>
          </a:solidFill>
          <a:ln w="6350">
            <a:solidFill>
              <a:srgbClr val="D0D8E8"/>
            </a:solidFill>
            <a:prstDash val="solid"/>
          </a:ln>
        </p:spPr>
        <p:txBody>
          <a:bodyPr/>
          <a:lstStyle/>
          <a:p>
            <a:endParaRPr lang="en-US"/>
          </a:p>
        </p:txBody>
      </p:sp>
      <p:sp>
        <p:nvSpPr>
          <p:cNvPr id="78" name="Shape 76">
            <a:extLst>
              <a:ext uri="{C183D7F6-B498-43B3-948B-1728B52AA6E4}">
                <adec:decorative xmlns:adec="http://schemas.microsoft.com/office/drawing/2017/decorative" val="1"/>
              </a:ext>
            </a:extLst>
          </p:cNvPr>
          <p:cNvSpPr/>
          <p:nvPr/>
        </p:nvSpPr>
        <p:spPr>
          <a:xfrm>
            <a:off x="5259788" y="4598239"/>
            <a:ext cx="138310" cy="670560"/>
          </a:xfrm>
          <a:prstGeom prst="rect">
            <a:avLst/>
          </a:prstGeom>
          <a:solidFill>
            <a:srgbClr val="0D2B5E"/>
          </a:solidFill>
          <a:ln/>
        </p:spPr>
        <p:txBody>
          <a:bodyPr/>
          <a:lstStyle/>
          <a:p>
            <a:endParaRPr lang="en-US"/>
          </a:p>
        </p:txBody>
      </p:sp>
      <p:sp>
        <p:nvSpPr>
          <p:cNvPr id="79" name="Text 77"/>
          <p:cNvSpPr/>
          <p:nvPr/>
        </p:nvSpPr>
        <p:spPr>
          <a:xfrm>
            <a:off x="5381708" y="4634815"/>
            <a:ext cx="5993428" cy="219456"/>
          </a:xfrm>
          <a:prstGeom prst="rect">
            <a:avLst/>
          </a:prstGeom>
          <a:noFill/>
          <a:ln/>
        </p:spPr>
        <p:txBody>
          <a:bodyPr wrap="square" rtlCol="0" anchor="ctr"/>
          <a:lstStyle/>
          <a:p>
            <a:r>
              <a:rPr lang="en-US" sz="1400" b="1">
                <a:solidFill>
                  <a:srgbClr val="0D2B5E"/>
                </a:solidFill>
              </a:rPr>
              <a:t>EIA-507</a:t>
            </a:r>
            <a:endParaRPr lang="en-US" sz="1400"/>
          </a:p>
        </p:txBody>
      </p:sp>
      <p:sp>
        <p:nvSpPr>
          <p:cNvPr id="80" name="Text 78"/>
          <p:cNvSpPr/>
          <p:nvPr/>
        </p:nvSpPr>
        <p:spPr>
          <a:xfrm>
            <a:off x="5381708" y="4854271"/>
            <a:ext cx="5993428" cy="365760"/>
          </a:xfrm>
          <a:prstGeom prst="rect">
            <a:avLst/>
          </a:prstGeom>
          <a:noFill/>
          <a:ln/>
        </p:spPr>
        <p:txBody>
          <a:bodyPr wrap="square" rtlCol="0" anchor="ctr"/>
          <a:lstStyle/>
          <a:p>
            <a:r>
              <a:rPr lang="en-US" sz="1400">
                <a:solidFill>
                  <a:srgbClr val="071A3E"/>
                </a:solidFill>
              </a:rPr>
              <a:t>Use data lineage tracking tools to record origin, transformations, and destination for all datasets.</a:t>
            </a:r>
            <a:endParaRPr lang="en-US" sz="1400"/>
          </a:p>
        </p:txBody>
      </p:sp>
      <p:sp>
        <p:nvSpPr>
          <p:cNvPr id="81" name="Shape 79">
            <a:extLst>
              <a:ext uri="{C183D7F6-B498-43B3-948B-1728B52AA6E4}">
                <adec:decorative xmlns:adec="http://schemas.microsoft.com/office/drawing/2017/decorative" val="1"/>
              </a:ext>
            </a:extLst>
          </p:cNvPr>
          <p:cNvSpPr/>
          <p:nvPr/>
        </p:nvSpPr>
        <p:spPr>
          <a:xfrm>
            <a:off x="5259787" y="5329759"/>
            <a:ext cx="6339203" cy="670560"/>
          </a:xfrm>
          <a:prstGeom prst="rect">
            <a:avLst/>
          </a:prstGeom>
          <a:solidFill>
            <a:srgbClr val="FFFFFF"/>
          </a:solidFill>
          <a:ln w="6350">
            <a:solidFill>
              <a:srgbClr val="D0D8E8"/>
            </a:solidFill>
            <a:prstDash val="solid"/>
          </a:ln>
        </p:spPr>
        <p:txBody>
          <a:bodyPr/>
          <a:lstStyle/>
          <a:p>
            <a:endParaRPr lang="en-US"/>
          </a:p>
        </p:txBody>
      </p:sp>
      <p:sp>
        <p:nvSpPr>
          <p:cNvPr id="82" name="Shape 80">
            <a:extLst>
              <a:ext uri="{C183D7F6-B498-43B3-948B-1728B52AA6E4}">
                <adec:decorative xmlns:adec="http://schemas.microsoft.com/office/drawing/2017/decorative" val="1"/>
              </a:ext>
            </a:extLst>
          </p:cNvPr>
          <p:cNvSpPr/>
          <p:nvPr/>
        </p:nvSpPr>
        <p:spPr>
          <a:xfrm>
            <a:off x="5259788" y="5329759"/>
            <a:ext cx="138310" cy="670560"/>
          </a:xfrm>
          <a:prstGeom prst="rect">
            <a:avLst/>
          </a:prstGeom>
          <a:solidFill>
            <a:srgbClr val="5474A0"/>
          </a:solidFill>
          <a:ln/>
        </p:spPr>
        <p:txBody>
          <a:bodyPr/>
          <a:lstStyle/>
          <a:p>
            <a:endParaRPr lang="en-US"/>
          </a:p>
        </p:txBody>
      </p:sp>
      <p:sp>
        <p:nvSpPr>
          <p:cNvPr id="83" name="Text 81"/>
          <p:cNvSpPr/>
          <p:nvPr/>
        </p:nvSpPr>
        <p:spPr>
          <a:xfrm>
            <a:off x="5381708" y="5366335"/>
            <a:ext cx="5993428" cy="219456"/>
          </a:xfrm>
          <a:prstGeom prst="rect">
            <a:avLst/>
          </a:prstGeom>
          <a:noFill/>
          <a:ln/>
        </p:spPr>
        <p:txBody>
          <a:bodyPr wrap="square" rtlCol="0" anchor="ctr"/>
          <a:lstStyle/>
          <a:p>
            <a:r>
              <a:rPr lang="en-US" sz="1400" b="1">
                <a:solidFill>
                  <a:schemeClr val="tx1">
                    <a:lumMod val="50000"/>
                  </a:schemeClr>
                </a:solidFill>
              </a:rPr>
              <a:t>EIA-508</a:t>
            </a:r>
            <a:endParaRPr lang="en-US" sz="1400">
              <a:solidFill>
                <a:schemeClr val="tx1">
                  <a:lumMod val="50000"/>
                </a:schemeClr>
              </a:solidFill>
            </a:endParaRPr>
          </a:p>
        </p:txBody>
      </p:sp>
      <p:sp>
        <p:nvSpPr>
          <p:cNvPr id="84" name="Text 82"/>
          <p:cNvSpPr/>
          <p:nvPr/>
        </p:nvSpPr>
        <p:spPr>
          <a:xfrm>
            <a:off x="5381708" y="5585791"/>
            <a:ext cx="5993428" cy="365760"/>
          </a:xfrm>
          <a:prstGeom prst="rect">
            <a:avLst/>
          </a:prstGeom>
          <a:noFill/>
          <a:ln/>
        </p:spPr>
        <p:txBody>
          <a:bodyPr wrap="square" rtlCol="0" anchor="ctr"/>
          <a:lstStyle/>
          <a:p>
            <a:r>
              <a:rPr lang="en-US" sz="1400">
                <a:solidFill>
                  <a:srgbClr val="071A3E"/>
                </a:solidFill>
              </a:rPr>
              <a:t>Evaluate all assets against quality tiers and record results in the metadata repository.</a:t>
            </a:r>
            <a:endParaRPr lang="en-US"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426720" y="682752"/>
            <a:ext cx="7315200" cy="463296"/>
          </a:xfrm>
          <a:prstGeom prst="rect">
            <a:avLst/>
          </a:prstGeom>
          <a:noFill/>
          <a:ln/>
        </p:spPr>
        <p:txBody>
          <a:bodyPr wrap="square" rtlCol="0" anchor="ctr"/>
          <a:lstStyle/>
          <a:p>
            <a:r>
              <a:rPr lang="en-US" sz="2667" b="1">
                <a:solidFill>
                  <a:srgbClr val="FFFFFF"/>
                </a:solidFill>
              </a:rPr>
              <a:t>What Every Agency Must Do</a:t>
            </a:r>
            <a:endParaRPr lang="en-US" sz="2667"/>
          </a:p>
        </p:txBody>
      </p:sp>
      <p:pic>
        <p:nvPicPr>
          <p:cNvPr id="46"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900160" y="670560"/>
            <a:ext cx="792480" cy="792480"/>
          </a:xfrm>
          <a:prstGeom prst="rect">
            <a:avLst/>
          </a:prstGeom>
        </p:spPr>
      </p:pic>
      <p:graphicFrame>
        <p:nvGraphicFramePr>
          <p:cNvPr id="64" name="Table 63">
            <a:extLst>
              <a:ext uri="{FF2B5EF4-FFF2-40B4-BE49-F238E27FC236}">
                <a16:creationId xmlns:a16="http://schemas.microsoft.com/office/drawing/2014/main" id="{C2A8BCD7-2426-C517-3025-D7A885A2E3A8}"/>
              </a:ext>
            </a:extLst>
          </p:cNvPr>
          <p:cNvGraphicFramePr>
            <a:graphicFrameLocks noGrp="1"/>
          </p:cNvGraphicFramePr>
          <p:nvPr>
            <p:extLst>
              <p:ext uri="{D42A27DB-BD31-4B8C-83A1-F6EECF244321}">
                <p14:modId xmlns:p14="http://schemas.microsoft.com/office/powerpoint/2010/main" val="2076942439"/>
              </p:ext>
            </p:extLst>
          </p:nvPr>
        </p:nvGraphicFramePr>
        <p:xfrm>
          <a:off x="647700" y="1146048"/>
          <a:ext cx="10525125" cy="4815840"/>
        </p:xfrm>
        <a:graphic>
          <a:graphicData uri="http://schemas.openxmlformats.org/drawingml/2006/table">
            <a:tbl>
              <a:tblPr firstRow="1" bandRow="1">
                <a:tableStyleId>{3B4B98B0-60AC-42C2-AFA5-B58CD77FA1E5}</a:tableStyleId>
              </a:tblPr>
              <a:tblGrid>
                <a:gridCol w="2419350">
                  <a:extLst>
                    <a:ext uri="{9D8B030D-6E8A-4147-A177-3AD203B41FA5}">
                      <a16:colId xmlns:a16="http://schemas.microsoft.com/office/drawing/2014/main" val="1367986127"/>
                    </a:ext>
                  </a:extLst>
                </a:gridCol>
                <a:gridCol w="8105775">
                  <a:extLst>
                    <a:ext uri="{9D8B030D-6E8A-4147-A177-3AD203B41FA5}">
                      <a16:colId xmlns:a16="http://schemas.microsoft.com/office/drawing/2014/main" val="2790198277"/>
                    </a:ext>
                  </a:extLst>
                </a:gridCol>
              </a:tblGrid>
              <a:tr h="370840">
                <a:tc>
                  <a:txBody>
                    <a:bodyPr/>
                    <a:lstStyle/>
                    <a:p>
                      <a:r>
                        <a:rPr lang="en-US" sz="1400"/>
                        <a:t>Category</a:t>
                      </a:r>
                    </a:p>
                  </a:txBody>
                  <a:tcPr/>
                </a:tc>
                <a:tc>
                  <a:txBody>
                    <a:bodyPr/>
                    <a:lstStyle/>
                    <a:p>
                      <a:r>
                        <a:rPr lang="en-US" sz="1400"/>
                        <a:t>Description</a:t>
                      </a:r>
                    </a:p>
                  </a:txBody>
                  <a:tcPr/>
                </a:tc>
                <a:extLst>
                  <a:ext uri="{0D108BD9-81ED-4DB2-BD59-A6C34878D82A}">
                    <a16:rowId xmlns:a16="http://schemas.microsoft.com/office/drawing/2014/main" val="2139456416"/>
                  </a:ext>
                </a:extLst>
              </a:tr>
              <a:tr h="370840">
                <a:tc>
                  <a:txBody>
                    <a:bodyPr/>
                    <a:lstStyle/>
                    <a:p>
                      <a:pPr lvl="0"/>
                      <a:r>
                        <a:rPr lang="en-US" sz="1400" b="1"/>
                        <a:t>Designate Roles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Appoint a Data Owner, Data Steward(s), and Data Custodian(s) for each data domain.</a:t>
                      </a:r>
                    </a:p>
                  </a:txBody>
                  <a:tcPr/>
                </a:tc>
                <a:extLst>
                  <a:ext uri="{0D108BD9-81ED-4DB2-BD59-A6C34878D82A}">
                    <a16:rowId xmlns:a16="http://schemas.microsoft.com/office/drawing/2014/main" val="22385541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t>Establish Governance</a:t>
                      </a:r>
                    </a:p>
                  </a:txBody>
                  <a:tcPr/>
                </a:tc>
                <a:tc>
                  <a:txBody>
                    <a:bodyPr/>
                    <a:lstStyle/>
                    <a:p>
                      <a:r>
                        <a:rPr lang="en-US" sz="1400"/>
                        <a:t>Form an agency Data Governance Council sized to agency (small/medium/large) per EIA-702.</a:t>
                      </a:r>
                    </a:p>
                  </a:txBody>
                  <a:tcPr/>
                </a:tc>
                <a:extLst>
                  <a:ext uri="{0D108BD9-81ED-4DB2-BD59-A6C34878D82A}">
                    <a16:rowId xmlns:a16="http://schemas.microsoft.com/office/drawing/2014/main" val="3352426980"/>
                  </a:ext>
                </a:extLst>
              </a:tr>
              <a:tr h="370840">
                <a:tc>
                  <a:txBody>
                    <a:bodyPr/>
                    <a:lstStyle/>
                    <a:p>
                      <a:r>
                        <a:rPr lang="en-US" sz="1400" b="1"/>
                        <a:t>Create Required Policies</a:t>
                      </a:r>
                    </a:p>
                  </a:txBody>
                  <a:tcPr/>
                </a:tc>
                <a:tc>
                  <a:txBody>
                    <a:bodyPr/>
                    <a:lstStyle/>
                    <a:p>
                      <a:r>
                        <a:rPr lang="en-US" sz="1400"/>
                        <a:t>Publish and maintain 7 policies: Governance, Metadata, Quality, Security, Privacy, Retention, Stewardship.</a:t>
                      </a:r>
                    </a:p>
                  </a:txBody>
                  <a:tcPr/>
                </a:tc>
                <a:extLst>
                  <a:ext uri="{0D108BD9-81ED-4DB2-BD59-A6C34878D82A}">
                    <a16:rowId xmlns:a16="http://schemas.microsoft.com/office/drawing/2014/main" val="1426054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t>Inventory &amp; Classify Data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Inventory all data assets, apply classification + sensitivity labels, and review annually.</a:t>
                      </a:r>
                    </a:p>
                  </a:txBody>
                  <a:tcPr/>
                </a:tc>
                <a:extLst>
                  <a:ext uri="{0D108BD9-81ED-4DB2-BD59-A6C34878D82A}">
                    <a16:rowId xmlns:a16="http://schemas.microsoft.com/office/drawing/2014/main" val="27874722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t>Register assets in COV Data Catalog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Register all datasets in the Commonwealth Data Catalog; register Critical Data Assets in the metadata repository.</a:t>
                      </a:r>
                    </a:p>
                  </a:txBody>
                  <a:tcPr/>
                </a:tc>
                <a:extLst>
                  <a:ext uri="{0D108BD9-81ED-4DB2-BD59-A6C34878D82A}">
                    <a16:rowId xmlns:a16="http://schemas.microsoft.com/office/drawing/2014/main" val="21172543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t>Implement Data Quality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Assign quality tiers (I–IV) to Critical Data Assets; document baselines and track metrics in scorecards</a:t>
                      </a:r>
                    </a:p>
                  </a:txBody>
                  <a:tcPr/>
                </a:tc>
                <a:extLst>
                  <a:ext uri="{0D108BD9-81ED-4DB2-BD59-A6C34878D82A}">
                    <a16:rowId xmlns:a16="http://schemas.microsoft.com/office/drawing/2014/main" val="37813535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t>Apply Protection Controls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Encrypt PII/PHI at rest and in transit; enforce least-privilege; enable 90-day database logging</a:t>
                      </a:r>
                    </a:p>
                  </a:txBody>
                  <a:tcPr/>
                </a:tc>
                <a:extLst>
                  <a:ext uri="{0D108BD9-81ED-4DB2-BD59-A6C34878D82A}">
                    <a16:rowId xmlns:a16="http://schemas.microsoft.com/office/drawing/2014/main" val="11075605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t>Report Annually</a:t>
                      </a:r>
                    </a:p>
                  </a:txBody>
                  <a:tcPr/>
                </a:tc>
                <a:tc>
                  <a:txBody>
                    <a:bodyPr/>
                    <a:lstStyle/>
                    <a:p>
                      <a:r>
                        <a:rPr lang="en-US" sz="1400"/>
                        <a:t>Submit annual report to COV Data Governance Council: scorecard, incidents, privacy attestation, risk log</a:t>
                      </a:r>
                    </a:p>
                  </a:txBody>
                  <a:tcPr/>
                </a:tc>
                <a:extLst>
                  <a:ext uri="{0D108BD9-81ED-4DB2-BD59-A6C34878D82A}">
                    <a16:rowId xmlns:a16="http://schemas.microsoft.com/office/drawing/2014/main" val="36624548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t>Complete Training</a:t>
                      </a:r>
                    </a:p>
                  </a:txBody>
                  <a:tcPr/>
                </a:tc>
                <a:tc>
                  <a:txBody>
                    <a:bodyPr/>
                    <a:lstStyle/>
                    <a:p>
                      <a:r>
                        <a:rPr lang="en-US" sz="1400"/>
                        <a:t>Data Owners/Custodians: Sec 527 training. Data Stewards: annual stewardship training. All staff: data literacy</a:t>
                      </a:r>
                    </a:p>
                  </a:txBody>
                  <a:tcPr/>
                </a:tc>
                <a:extLst>
                  <a:ext uri="{0D108BD9-81ED-4DB2-BD59-A6C34878D82A}">
                    <a16:rowId xmlns:a16="http://schemas.microsoft.com/office/drawing/2014/main" val="6722359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t>Request Exceptions Proactively</a:t>
                      </a:r>
                    </a:p>
                  </a:txBody>
                  <a:tcPr/>
                </a:tc>
                <a:tc>
                  <a:txBody>
                    <a:bodyPr/>
                    <a:lstStyle/>
                    <a:p>
                      <a:r>
                        <a:rPr lang="en-US" sz="1400"/>
                        <a:t>File EA exception requests BEFORE developing, procuring, or deploying non-compliant technology.</a:t>
                      </a:r>
                    </a:p>
                  </a:txBody>
                  <a:tcPr/>
                </a:tc>
                <a:extLst>
                  <a:ext uri="{0D108BD9-81ED-4DB2-BD59-A6C34878D82A}">
                    <a16:rowId xmlns:a16="http://schemas.microsoft.com/office/drawing/2014/main" val="273848572"/>
                  </a:ext>
                </a:extLst>
              </a:tr>
            </a:tbl>
          </a:graphicData>
        </a:graphic>
      </p:graphicFrame>
      <p:sp>
        <p:nvSpPr>
          <p:cNvPr id="65" name="Title 64">
            <a:extLst>
              <a:ext uri="{FF2B5EF4-FFF2-40B4-BE49-F238E27FC236}">
                <a16:creationId xmlns:a16="http://schemas.microsoft.com/office/drawing/2014/main" id="{5CB09AAA-1473-88B0-DA55-70E0E666F7A2}"/>
              </a:ext>
            </a:extLst>
          </p:cNvPr>
          <p:cNvSpPr>
            <a:spLocks noGrp="1"/>
          </p:cNvSpPr>
          <p:nvPr>
            <p:ph type="title"/>
          </p:nvPr>
        </p:nvSpPr>
        <p:spPr/>
        <p:txBody>
          <a:bodyPr/>
          <a:lstStyle/>
          <a:p>
            <a:r>
              <a:rPr lang="en-US"/>
              <a:t>What Do You Need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755C0-D011-A70E-D4E8-E55C5612F918}"/>
              </a:ext>
            </a:extLst>
          </p:cNvPr>
          <p:cNvSpPr>
            <a:spLocks noGrp="1"/>
          </p:cNvSpPr>
          <p:nvPr>
            <p:ph type="title"/>
          </p:nvPr>
        </p:nvSpPr>
        <p:spPr/>
        <p:txBody>
          <a:bodyPr/>
          <a:lstStyle/>
          <a:p>
            <a:r>
              <a:rPr lang="en-US"/>
              <a:t>Reference and Master Data</a:t>
            </a:r>
          </a:p>
        </p:txBody>
      </p:sp>
    </p:spTree>
    <p:extLst>
      <p:ext uri="{BB962C8B-B14F-4D97-AF65-F5344CB8AC3E}">
        <p14:creationId xmlns:p14="http://schemas.microsoft.com/office/powerpoint/2010/main" val="1871962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a:spLocks noGrp="1"/>
          </p:cNvSpPr>
          <p:nvPr>
            <p:ph type="title" idx="4294967295"/>
          </p:nvPr>
        </p:nvSpPr>
        <p:spPr>
          <a:xfrm>
            <a:off x="609600" y="365760"/>
            <a:ext cx="10972800" cy="7315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ea typeface="+mn-ea"/>
                <a:cs typeface="+mn-cs"/>
              </a:rPr>
              <a:t>Current State</a:t>
            </a:r>
            <a:endParaRPr kumimoji="0" lang="en-US" b="0" i="0" u="none" strike="noStrike" kern="1200" cap="none" spc="0" normalizeH="0" baseline="0" noProof="0">
              <a:ln>
                <a:noFill/>
              </a:ln>
              <a:effectLst/>
              <a:uLnTx/>
              <a:uFillTx/>
              <a:ea typeface="+mn-ea"/>
              <a:cs typeface="+mn-cs"/>
            </a:endParaRPr>
          </a:p>
        </p:txBody>
      </p:sp>
      <p:sp>
        <p:nvSpPr>
          <p:cNvPr id="3" name="Shape 1">
            <a:extLst>
              <a:ext uri="{C183D7F6-B498-43B3-948B-1728B52AA6E4}">
                <adec:decorative xmlns:adec="http://schemas.microsoft.com/office/drawing/2017/decorative" val="1"/>
              </a:ext>
            </a:extLst>
          </p:cNvPr>
          <p:cNvSpPr/>
          <p:nvPr/>
        </p:nvSpPr>
        <p:spPr>
          <a:xfrm>
            <a:off x="609600" y="1234440"/>
            <a:ext cx="5120640" cy="2194560"/>
          </a:xfrm>
          <a:prstGeom prst="rect">
            <a:avLst/>
          </a:prstGeom>
          <a:solidFill>
            <a:srgbClr val="FFFFFF"/>
          </a:solidFill>
          <a:ln w="25400">
            <a:solidFill>
              <a:srgbClr val="028090"/>
            </a:solidFill>
            <a:prstDash val="solid"/>
          </a:ln>
          <a:effectLst>
            <a:outerShdw blurRad="76200" dist="25400" dir="8100000" algn="bl" rotWithShape="0">
              <a:srgbClr val="000000">
                <a:alpha val="15000"/>
              </a:srgbClr>
            </a:outerShdw>
          </a:effectLst>
        </p:spPr>
        <p:txBody>
          <a:bodyPr/>
          <a:lstStyle/>
          <a:p>
            <a:endParaRPr lang="en-US" sz="2400"/>
          </a:p>
        </p:txBody>
      </p:sp>
      <p:sp>
        <p:nvSpPr>
          <p:cNvPr id="4" name="Shape 2">
            <a:extLst>
              <a:ext uri="{C183D7F6-B498-43B3-948B-1728B52AA6E4}">
                <adec:decorative xmlns:adec="http://schemas.microsoft.com/office/drawing/2017/decorative" val="1"/>
              </a:ext>
            </a:extLst>
          </p:cNvPr>
          <p:cNvSpPr/>
          <p:nvPr/>
        </p:nvSpPr>
        <p:spPr>
          <a:xfrm>
            <a:off x="609600" y="1234440"/>
            <a:ext cx="97536" cy="2194560"/>
          </a:xfrm>
          <a:prstGeom prst="rect">
            <a:avLst/>
          </a:prstGeom>
          <a:solidFill>
            <a:srgbClr val="02C39A"/>
          </a:solidFill>
          <a:ln/>
        </p:spPr>
        <p:txBody>
          <a:bodyPr/>
          <a:lstStyle/>
          <a:p>
            <a:endParaRPr lang="en-US" sz="2400"/>
          </a:p>
        </p:txBody>
      </p:sp>
      <p:sp>
        <p:nvSpPr>
          <p:cNvPr id="5" name="Text 3"/>
          <p:cNvSpPr/>
          <p:nvPr/>
        </p:nvSpPr>
        <p:spPr>
          <a:xfrm>
            <a:off x="914400" y="1417320"/>
            <a:ext cx="4632960" cy="609600"/>
          </a:xfrm>
          <a:prstGeom prst="rect">
            <a:avLst/>
          </a:prstGeom>
          <a:noFill/>
          <a:ln/>
        </p:spPr>
        <p:txBody>
          <a:bodyPr wrap="square" rtlCol="0" anchor="ctr"/>
          <a:lstStyle/>
          <a:p>
            <a:r>
              <a:rPr lang="en-US" sz="2133" b="1">
                <a:solidFill>
                  <a:srgbClr val="028090"/>
                </a:solidFill>
              </a:rPr>
              <a:t>Data Inconsistency</a:t>
            </a:r>
            <a:endParaRPr lang="en-US" sz="2133"/>
          </a:p>
        </p:txBody>
      </p:sp>
      <p:sp>
        <p:nvSpPr>
          <p:cNvPr id="6" name="Text 4"/>
          <p:cNvSpPr/>
          <p:nvPr/>
        </p:nvSpPr>
        <p:spPr>
          <a:xfrm>
            <a:off x="914400" y="2087880"/>
            <a:ext cx="4632960" cy="1219200"/>
          </a:xfrm>
          <a:prstGeom prst="rect">
            <a:avLst/>
          </a:prstGeom>
          <a:noFill/>
          <a:ln/>
        </p:spPr>
        <p:txBody>
          <a:bodyPr wrap="square" rtlCol="0" anchor="ctr"/>
          <a:lstStyle/>
          <a:p>
            <a:r>
              <a:rPr lang="en-US" sz="1733">
                <a:solidFill>
                  <a:srgbClr val="2C3E50"/>
                </a:solidFill>
              </a:rPr>
              <a:t>Same data such as companies or buildings are recorded with different names, addresses, and identifiers across agencies</a:t>
            </a:r>
            <a:endParaRPr lang="en-US" sz="1733"/>
          </a:p>
        </p:txBody>
      </p:sp>
      <p:sp>
        <p:nvSpPr>
          <p:cNvPr id="7" name="Shape 5">
            <a:extLst>
              <a:ext uri="{C183D7F6-B498-43B3-948B-1728B52AA6E4}">
                <adec:decorative xmlns:adec="http://schemas.microsoft.com/office/drawing/2017/decorative" val="1"/>
              </a:ext>
            </a:extLst>
          </p:cNvPr>
          <p:cNvSpPr/>
          <p:nvPr/>
        </p:nvSpPr>
        <p:spPr>
          <a:xfrm>
            <a:off x="6096000" y="1234440"/>
            <a:ext cx="5120640" cy="2194560"/>
          </a:xfrm>
          <a:prstGeom prst="rect">
            <a:avLst/>
          </a:prstGeom>
          <a:solidFill>
            <a:srgbClr val="FFFFFF"/>
          </a:solidFill>
          <a:ln w="25400">
            <a:solidFill>
              <a:srgbClr val="028090"/>
            </a:solidFill>
            <a:prstDash val="solid"/>
          </a:ln>
          <a:effectLst>
            <a:outerShdw blurRad="76200" dist="25400" dir="8100000" algn="bl" rotWithShape="0">
              <a:srgbClr val="000000">
                <a:alpha val="15000"/>
              </a:srgbClr>
            </a:outerShdw>
          </a:effectLst>
        </p:spPr>
        <p:txBody>
          <a:bodyPr/>
          <a:lstStyle/>
          <a:p>
            <a:endParaRPr lang="en-US" sz="2400"/>
          </a:p>
        </p:txBody>
      </p:sp>
      <p:sp>
        <p:nvSpPr>
          <p:cNvPr id="8" name="Shape 6">
            <a:extLst>
              <a:ext uri="{C183D7F6-B498-43B3-948B-1728B52AA6E4}">
                <adec:decorative xmlns:adec="http://schemas.microsoft.com/office/drawing/2017/decorative" val="1"/>
              </a:ext>
            </a:extLst>
          </p:cNvPr>
          <p:cNvSpPr/>
          <p:nvPr/>
        </p:nvSpPr>
        <p:spPr>
          <a:xfrm>
            <a:off x="6096000" y="1234440"/>
            <a:ext cx="97536" cy="2194560"/>
          </a:xfrm>
          <a:prstGeom prst="rect">
            <a:avLst/>
          </a:prstGeom>
          <a:solidFill>
            <a:srgbClr val="02C39A"/>
          </a:solidFill>
          <a:ln/>
        </p:spPr>
        <p:txBody>
          <a:bodyPr/>
          <a:lstStyle/>
          <a:p>
            <a:endParaRPr lang="en-US" sz="2400"/>
          </a:p>
        </p:txBody>
      </p:sp>
      <p:sp>
        <p:nvSpPr>
          <p:cNvPr id="9" name="Text 7"/>
          <p:cNvSpPr/>
          <p:nvPr/>
        </p:nvSpPr>
        <p:spPr>
          <a:xfrm>
            <a:off x="6400800" y="1417320"/>
            <a:ext cx="4632960" cy="609600"/>
          </a:xfrm>
          <a:prstGeom prst="rect">
            <a:avLst/>
          </a:prstGeom>
          <a:noFill/>
          <a:ln/>
        </p:spPr>
        <p:txBody>
          <a:bodyPr wrap="square" rtlCol="0" anchor="ctr"/>
          <a:lstStyle/>
          <a:p>
            <a:r>
              <a:rPr lang="en-US" sz="2133" b="1">
                <a:solidFill>
                  <a:srgbClr val="028090"/>
                </a:solidFill>
              </a:rPr>
              <a:t>Duplicated Effort</a:t>
            </a:r>
            <a:endParaRPr lang="en-US" sz="2133"/>
          </a:p>
        </p:txBody>
      </p:sp>
      <p:sp>
        <p:nvSpPr>
          <p:cNvPr id="10" name="Text 8"/>
          <p:cNvSpPr/>
          <p:nvPr/>
        </p:nvSpPr>
        <p:spPr>
          <a:xfrm>
            <a:off x="6400800" y="2087880"/>
            <a:ext cx="4632960" cy="1219200"/>
          </a:xfrm>
          <a:prstGeom prst="rect">
            <a:avLst/>
          </a:prstGeom>
          <a:noFill/>
          <a:ln/>
        </p:spPr>
        <p:txBody>
          <a:bodyPr wrap="square" rtlCol="0" anchor="ctr"/>
          <a:lstStyle/>
          <a:p>
            <a:r>
              <a:rPr lang="en-US" sz="1733">
                <a:solidFill>
                  <a:srgbClr val="2C3E50"/>
                </a:solidFill>
              </a:rPr>
              <a:t>Each agency independently researches and maintains reference data, wasting resources</a:t>
            </a:r>
            <a:endParaRPr lang="en-US" sz="1733"/>
          </a:p>
        </p:txBody>
      </p:sp>
      <p:sp>
        <p:nvSpPr>
          <p:cNvPr id="11" name="Shape 9">
            <a:extLst>
              <a:ext uri="{C183D7F6-B498-43B3-948B-1728B52AA6E4}">
                <adec:decorative xmlns:adec="http://schemas.microsoft.com/office/drawing/2017/decorative" val="1"/>
              </a:ext>
            </a:extLst>
          </p:cNvPr>
          <p:cNvSpPr/>
          <p:nvPr/>
        </p:nvSpPr>
        <p:spPr>
          <a:xfrm>
            <a:off x="609600" y="3794760"/>
            <a:ext cx="5120640" cy="2194560"/>
          </a:xfrm>
          <a:prstGeom prst="rect">
            <a:avLst/>
          </a:prstGeom>
          <a:solidFill>
            <a:srgbClr val="FFFFFF"/>
          </a:solidFill>
          <a:ln w="25400">
            <a:solidFill>
              <a:srgbClr val="028090"/>
            </a:solidFill>
            <a:prstDash val="solid"/>
          </a:ln>
          <a:effectLst>
            <a:outerShdw blurRad="76200" dist="25400" dir="8100000" algn="bl" rotWithShape="0">
              <a:srgbClr val="000000">
                <a:alpha val="15000"/>
              </a:srgbClr>
            </a:outerShdw>
          </a:effectLst>
        </p:spPr>
        <p:txBody>
          <a:bodyPr/>
          <a:lstStyle/>
          <a:p>
            <a:endParaRPr lang="en-US" sz="2400"/>
          </a:p>
        </p:txBody>
      </p:sp>
      <p:sp>
        <p:nvSpPr>
          <p:cNvPr id="12" name="Shape 10">
            <a:extLst>
              <a:ext uri="{C183D7F6-B498-43B3-948B-1728B52AA6E4}">
                <adec:decorative xmlns:adec="http://schemas.microsoft.com/office/drawing/2017/decorative" val="1"/>
              </a:ext>
            </a:extLst>
          </p:cNvPr>
          <p:cNvSpPr/>
          <p:nvPr/>
        </p:nvSpPr>
        <p:spPr>
          <a:xfrm>
            <a:off x="609600" y="3794760"/>
            <a:ext cx="97536" cy="2194560"/>
          </a:xfrm>
          <a:prstGeom prst="rect">
            <a:avLst/>
          </a:prstGeom>
          <a:solidFill>
            <a:srgbClr val="02C39A"/>
          </a:solidFill>
          <a:ln/>
        </p:spPr>
        <p:txBody>
          <a:bodyPr/>
          <a:lstStyle/>
          <a:p>
            <a:endParaRPr lang="en-US" sz="2400"/>
          </a:p>
        </p:txBody>
      </p:sp>
      <p:sp>
        <p:nvSpPr>
          <p:cNvPr id="13" name="Text 11"/>
          <p:cNvSpPr/>
          <p:nvPr/>
        </p:nvSpPr>
        <p:spPr>
          <a:xfrm>
            <a:off x="914400" y="3977640"/>
            <a:ext cx="4632960" cy="609600"/>
          </a:xfrm>
          <a:prstGeom prst="rect">
            <a:avLst/>
          </a:prstGeom>
          <a:noFill/>
          <a:ln/>
        </p:spPr>
        <p:txBody>
          <a:bodyPr wrap="square" rtlCol="0" anchor="ctr"/>
          <a:lstStyle/>
          <a:p>
            <a:r>
              <a:rPr lang="en-US" sz="2133" b="1">
                <a:solidFill>
                  <a:srgbClr val="028090"/>
                </a:solidFill>
              </a:rPr>
              <a:t>Limited Interoperability</a:t>
            </a:r>
            <a:endParaRPr lang="en-US" sz="2133"/>
          </a:p>
        </p:txBody>
      </p:sp>
      <p:sp>
        <p:nvSpPr>
          <p:cNvPr id="14" name="Text 12"/>
          <p:cNvSpPr/>
          <p:nvPr/>
        </p:nvSpPr>
        <p:spPr>
          <a:xfrm>
            <a:off x="914400" y="4648200"/>
            <a:ext cx="4632960" cy="1219200"/>
          </a:xfrm>
          <a:prstGeom prst="rect">
            <a:avLst/>
          </a:prstGeom>
          <a:noFill/>
          <a:ln/>
        </p:spPr>
        <p:txBody>
          <a:bodyPr wrap="square" rtlCol="0" anchor="ctr"/>
          <a:lstStyle/>
          <a:p>
            <a:r>
              <a:rPr lang="en-US" sz="1733">
                <a:solidFill>
                  <a:srgbClr val="2C3E50"/>
                </a:solidFill>
              </a:rPr>
              <a:t>No common identifiers or formats, making data sharing difficult and error-prone</a:t>
            </a:r>
            <a:endParaRPr lang="en-US" sz="1733"/>
          </a:p>
        </p:txBody>
      </p:sp>
      <p:sp>
        <p:nvSpPr>
          <p:cNvPr id="15" name="Shape 13">
            <a:extLst>
              <a:ext uri="{C183D7F6-B498-43B3-948B-1728B52AA6E4}">
                <adec:decorative xmlns:adec="http://schemas.microsoft.com/office/drawing/2017/decorative" val="1"/>
              </a:ext>
            </a:extLst>
          </p:cNvPr>
          <p:cNvSpPr/>
          <p:nvPr/>
        </p:nvSpPr>
        <p:spPr>
          <a:xfrm>
            <a:off x="6096000" y="3794760"/>
            <a:ext cx="5120640" cy="2194560"/>
          </a:xfrm>
          <a:prstGeom prst="rect">
            <a:avLst/>
          </a:prstGeom>
          <a:solidFill>
            <a:srgbClr val="FFFFFF"/>
          </a:solidFill>
          <a:ln w="25400">
            <a:solidFill>
              <a:srgbClr val="028090"/>
            </a:solidFill>
            <a:prstDash val="solid"/>
          </a:ln>
          <a:effectLst>
            <a:outerShdw blurRad="76200" dist="25400" dir="8100000" algn="bl" rotWithShape="0">
              <a:srgbClr val="000000">
                <a:alpha val="15000"/>
              </a:srgbClr>
            </a:outerShdw>
          </a:effectLst>
        </p:spPr>
        <p:txBody>
          <a:bodyPr/>
          <a:lstStyle/>
          <a:p>
            <a:endParaRPr lang="en-US" sz="2400"/>
          </a:p>
        </p:txBody>
      </p:sp>
      <p:sp>
        <p:nvSpPr>
          <p:cNvPr id="16" name="Shape 14">
            <a:extLst>
              <a:ext uri="{C183D7F6-B498-43B3-948B-1728B52AA6E4}">
                <adec:decorative xmlns:adec="http://schemas.microsoft.com/office/drawing/2017/decorative" val="1"/>
              </a:ext>
            </a:extLst>
          </p:cNvPr>
          <p:cNvSpPr/>
          <p:nvPr/>
        </p:nvSpPr>
        <p:spPr>
          <a:xfrm>
            <a:off x="6096000" y="3794760"/>
            <a:ext cx="97536" cy="2194560"/>
          </a:xfrm>
          <a:prstGeom prst="rect">
            <a:avLst/>
          </a:prstGeom>
          <a:solidFill>
            <a:srgbClr val="02C39A"/>
          </a:solidFill>
          <a:ln/>
        </p:spPr>
        <p:txBody>
          <a:bodyPr/>
          <a:lstStyle/>
          <a:p>
            <a:endParaRPr lang="en-US" sz="2400"/>
          </a:p>
        </p:txBody>
      </p:sp>
      <p:sp>
        <p:nvSpPr>
          <p:cNvPr id="17" name="Text 15"/>
          <p:cNvSpPr/>
          <p:nvPr/>
        </p:nvSpPr>
        <p:spPr>
          <a:xfrm>
            <a:off x="6400800" y="3977640"/>
            <a:ext cx="4632960" cy="609600"/>
          </a:xfrm>
          <a:prstGeom prst="rect">
            <a:avLst/>
          </a:prstGeom>
          <a:noFill/>
          <a:ln/>
        </p:spPr>
        <p:txBody>
          <a:bodyPr wrap="square" rtlCol="0" anchor="ctr"/>
          <a:lstStyle/>
          <a:p>
            <a:r>
              <a:rPr lang="en-US" sz="2133" b="1">
                <a:solidFill>
                  <a:srgbClr val="028090"/>
                </a:solidFill>
              </a:rPr>
              <a:t>Compliance Risk</a:t>
            </a:r>
            <a:endParaRPr lang="en-US" sz="2133"/>
          </a:p>
        </p:txBody>
      </p:sp>
      <p:sp>
        <p:nvSpPr>
          <p:cNvPr id="18" name="Text 16"/>
          <p:cNvSpPr/>
          <p:nvPr/>
        </p:nvSpPr>
        <p:spPr>
          <a:xfrm>
            <a:off x="6400800" y="4648200"/>
            <a:ext cx="4632960" cy="1219200"/>
          </a:xfrm>
          <a:prstGeom prst="rect">
            <a:avLst/>
          </a:prstGeom>
          <a:noFill/>
          <a:ln/>
        </p:spPr>
        <p:txBody>
          <a:bodyPr wrap="square" rtlCol="0" anchor="ctr"/>
          <a:lstStyle/>
          <a:p>
            <a:r>
              <a:rPr lang="en-US" sz="1733">
                <a:solidFill>
                  <a:srgbClr val="2C3E50"/>
                </a:solidFill>
              </a:rPr>
              <a:t>Inconsistent data hinders accurate reporting and creates regulatory compliance gaps</a:t>
            </a:r>
            <a:endParaRPr lang="en-US" sz="1733"/>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BC24E69-899B-6136-3F10-A6E667D98B34}"/>
              </a:ext>
            </a:extLst>
          </p:cNvPr>
          <p:cNvSpPr>
            <a:spLocks noGrp="1"/>
          </p:cNvSpPr>
          <p:nvPr>
            <p:ph type="title"/>
          </p:nvPr>
        </p:nvSpPr>
        <p:spPr/>
        <p:txBody>
          <a:bodyPr>
            <a:normAutofit/>
          </a:bodyPr>
          <a:lstStyle/>
          <a:p>
            <a:r>
              <a:rPr lang="en-US"/>
              <a:t>Two Core Concepts in Data Governance</a:t>
            </a:r>
          </a:p>
        </p:txBody>
      </p:sp>
      <p:sp>
        <p:nvSpPr>
          <p:cNvPr id="4" name="Shape 2">
            <a:extLst>
              <a:ext uri="{C183D7F6-B498-43B3-948B-1728B52AA6E4}">
                <adec:decorative xmlns:adec="http://schemas.microsoft.com/office/drawing/2017/decorative" val="1"/>
              </a:ext>
            </a:extLst>
          </p:cNvPr>
          <p:cNvSpPr/>
          <p:nvPr/>
        </p:nvSpPr>
        <p:spPr>
          <a:xfrm>
            <a:off x="609600" y="1280160"/>
            <a:ext cx="5303520" cy="4844415"/>
          </a:xfrm>
          <a:prstGeom prst="rect">
            <a:avLst/>
          </a:prstGeom>
          <a:solidFill>
            <a:srgbClr val="FFFFFF"/>
          </a:solidFill>
          <a:ln w="12700">
            <a:solidFill>
              <a:srgbClr val="DBEAFE"/>
            </a:solidFill>
            <a:prstDash val="solid"/>
          </a:ln>
          <a:effectLst>
            <a:outerShdw blurRad="101600" dist="38100" dir="8100000" algn="bl" rotWithShape="0">
              <a:srgbClr val="000000">
                <a:alpha val="10000"/>
              </a:srgbClr>
            </a:outerShdw>
          </a:effectLst>
        </p:spPr>
        <p:txBody>
          <a:bodyPr/>
          <a:lstStyle/>
          <a:p>
            <a:endParaRPr lang="en-US"/>
          </a:p>
        </p:txBody>
      </p:sp>
      <p:sp>
        <p:nvSpPr>
          <p:cNvPr id="5" name="Shape 3">
            <a:extLst>
              <a:ext uri="{C183D7F6-B498-43B3-948B-1728B52AA6E4}">
                <adec:decorative xmlns:adec="http://schemas.microsoft.com/office/drawing/2017/decorative" val="1"/>
              </a:ext>
            </a:extLst>
          </p:cNvPr>
          <p:cNvSpPr/>
          <p:nvPr/>
        </p:nvSpPr>
        <p:spPr>
          <a:xfrm>
            <a:off x="609600" y="1280160"/>
            <a:ext cx="5303520" cy="146304"/>
          </a:xfrm>
          <a:prstGeom prst="rect">
            <a:avLst/>
          </a:prstGeom>
          <a:solidFill>
            <a:srgbClr val="1565C0"/>
          </a:solidFill>
          <a:ln w="12700">
            <a:solidFill>
              <a:srgbClr val="1565C0"/>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1036320" y="1524000"/>
            <a:ext cx="853440" cy="853440"/>
          </a:xfrm>
          <a:prstGeom prst="ellipse">
            <a:avLst/>
          </a:prstGeom>
          <a:solidFill>
            <a:srgbClr val="EBF2FB"/>
          </a:solidFill>
          <a:ln w="12700">
            <a:solidFill>
              <a:srgbClr val="EBF2FB"/>
            </a:solidFill>
            <a:prstDash val="solid"/>
          </a:ln>
        </p:spPr>
        <p:txBody>
          <a:bodyPr/>
          <a:lstStyle/>
          <a:p>
            <a:endParaRPr lang="en-US"/>
          </a:p>
        </p:txBody>
      </p:sp>
      <p:pic>
        <p:nvPicPr>
          <p:cNvPr id="7"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2624" y="1670304"/>
            <a:ext cx="560832" cy="560832"/>
          </a:xfrm>
          <a:prstGeom prst="rect">
            <a:avLst/>
          </a:prstGeom>
        </p:spPr>
      </p:pic>
      <p:sp>
        <p:nvSpPr>
          <p:cNvPr id="8" name="Text 5"/>
          <p:cNvSpPr/>
          <p:nvPr/>
        </p:nvSpPr>
        <p:spPr>
          <a:xfrm>
            <a:off x="2011680" y="1548384"/>
            <a:ext cx="3657600" cy="731520"/>
          </a:xfrm>
          <a:prstGeom prst="rect">
            <a:avLst/>
          </a:prstGeom>
          <a:noFill/>
          <a:ln/>
        </p:spPr>
        <p:txBody>
          <a:bodyPr wrap="square" rtlCol="0" anchor="ctr"/>
          <a:lstStyle/>
          <a:p>
            <a:r>
              <a:rPr lang="en-US" sz="2000" b="1">
                <a:solidFill>
                  <a:srgbClr val="1565C0"/>
                </a:solidFill>
                <a:latin typeface="Calibri" pitchFamily="34" charset="0"/>
                <a:ea typeface="Calibri" pitchFamily="34" charset="-122"/>
                <a:cs typeface="Calibri" pitchFamily="34" charset="-120"/>
              </a:rPr>
              <a:t>Master Data Management</a:t>
            </a:r>
            <a:endParaRPr lang="en-US" sz="2000"/>
          </a:p>
        </p:txBody>
      </p:sp>
      <p:sp>
        <p:nvSpPr>
          <p:cNvPr id="9" name="Text 6"/>
          <p:cNvSpPr/>
          <p:nvPr/>
        </p:nvSpPr>
        <p:spPr>
          <a:xfrm>
            <a:off x="914400" y="2560320"/>
            <a:ext cx="4815840" cy="365760"/>
          </a:xfrm>
          <a:prstGeom prst="rect">
            <a:avLst/>
          </a:prstGeom>
          <a:noFill/>
          <a:ln/>
        </p:spPr>
        <p:txBody>
          <a:bodyPr wrap="square" rtlCol="0" anchor="ctr"/>
          <a:lstStyle/>
          <a:p>
            <a:r>
              <a:rPr lang="en-US" sz="1467" b="1">
                <a:solidFill>
                  <a:srgbClr val="1A1A2E"/>
                </a:solidFill>
                <a:latin typeface="Calibri" pitchFamily="34" charset="0"/>
                <a:ea typeface="Calibri" pitchFamily="34" charset="-122"/>
                <a:cs typeface="Calibri" pitchFamily="34" charset="-120"/>
              </a:rPr>
              <a:t>What it is:</a:t>
            </a:r>
            <a:endParaRPr lang="en-US" sz="1467"/>
          </a:p>
        </p:txBody>
      </p:sp>
      <p:sp>
        <p:nvSpPr>
          <p:cNvPr id="10" name="Text 7"/>
          <p:cNvSpPr/>
          <p:nvPr/>
        </p:nvSpPr>
        <p:spPr>
          <a:xfrm>
            <a:off x="914400" y="2901696"/>
            <a:ext cx="4754880" cy="914400"/>
          </a:xfrm>
          <a:prstGeom prst="rect">
            <a:avLst/>
          </a:prstGeom>
          <a:noFill/>
          <a:ln/>
        </p:spPr>
        <p:txBody>
          <a:bodyPr wrap="square" rtlCol="0" anchor="ctr"/>
          <a:lstStyle/>
          <a:p>
            <a:r>
              <a:rPr lang="en-US" sz="1467">
                <a:solidFill>
                  <a:srgbClr val="4A5568"/>
                </a:solidFill>
                <a:latin typeface="Calibri" pitchFamily="34" charset="0"/>
                <a:ea typeface="Calibri" pitchFamily="34" charset="-122"/>
                <a:cs typeface="Calibri" pitchFamily="34" charset="-120"/>
              </a:rPr>
              <a:t>A program to create and maintain a single, authoritative version of an agency's most critical data entities — so everyone is working from the same source of truth.</a:t>
            </a:r>
            <a:endParaRPr lang="en-US" sz="1467"/>
          </a:p>
        </p:txBody>
      </p:sp>
      <p:sp>
        <p:nvSpPr>
          <p:cNvPr id="11" name="Text 8"/>
          <p:cNvSpPr/>
          <p:nvPr/>
        </p:nvSpPr>
        <p:spPr>
          <a:xfrm>
            <a:off x="914400" y="3840480"/>
            <a:ext cx="4754880" cy="341376"/>
          </a:xfrm>
          <a:prstGeom prst="rect">
            <a:avLst/>
          </a:prstGeom>
          <a:noFill/>
          <a:ln/>
        </p:spPr>
        <p:txBody>
          <a:bodyPr wrap="square" rtlCol="0" anchor="ctr"/>
          <a:lstStyle/>
          <a:p>
            <a:r>
              <a:rPr lang="en-US" sz="1467" b="1">
                <a:solidFill>
                  <a:srgbClr val="1A1A2E"/>
                </a:solidFill>
                <a:latin typeface="Calibri" pitchFamily="34" charset="0"/>
                <a:ea typeface="Calibri" pitchFamily="34" charset="-122"/>
                <a:cs typeface="Calibri" pitchFamily="34" charset="-120"/>
              </a:rPr>
              <a:t>Virginia Government Examples:</a:t>
            </a:r>
            <a:endParaRPr lang="en-US" sz="1467"/>
          </a:p>
        </p:txBody>
      </p:sp>
      <p:sp>
        <p:nvSpPr>
          <p:cNvPr id="12" name="Shape 9">
            <a:extLst>
              <a:ext uri="{C183D7F6-B498-43B3-948B-1728B52AA6E4}">
                <adec:decorative xmlns:adec="http://schemas.microsoft.com/office/drawing/2017/decorative" val="1"/>
              </a:ext>
            </a:extLst>
          </p:cNvPr>
          <p:cNvSpPr/>
          <p:nvPr/>
        </p:nvSpPr>
        <p:spPr>
          <a:xfrm>
            <a:off x="914400" y="4279392"/>
            <a:ext cx="146304" cy="146304"/>
          </a:xfrm>
          <a:prstGeom prst="ellipse">
            <a:avLst/>
          </a:prstGeom>
          <a:solidFill>
            <a:srgbClr val="1565C0"/>
          </a:solidFill>
          <a:ln w="12700">
            <a:solidFill>
              <a:srgbClr val="1565C0"/>
            </a:solidFill>
            <a:prstDash val="solid"/>
          </a:ln>
        </p:spPr>
        <p:txBody>
          <a:bodyPr/>
          <a:lstStyle/>
          <a:p>
            <a:endParaRPr lang="en-US"/>
          </a:p>
        </p:txBody>
      </p:sp>
      <p:sp>
        <p:nvSpPr>
          <p:cNvPr id="13" name="Text 10"/>
          <p:cNvSpPr/>
          <p:nvPr/>
        </p:nvSpPr>
        <p:spPr>
          <a:xfrm>
            <a:off x="1146048" y="4230624"/>
            <a:ext cx="4511040" cy="341376"/>
          </a:xfrm>
          <a:prstGeom prst="rect">
            <a:avLst/>
          </a:prstGeom>
          <a:noFill/>
          <a:ln/>
        </p:spPr>
        <p:txBody>
          <a:bodyPr wrap="square" rtlCol="0" anchor="ctr"/>
          <a:lstStyle/>
          <a:p>
            <a:r>
              <a:rPr lang="en-US" sz="1333" b="1">
                <a:solidFill>
                  <a:srgbClr val="1565C0"/>
                </a:solidFill>
                <a:latin typeface="Calibri" pitchFamily="34" charset="0"/>
                <a:ea typeface="Calibri" pitchFamily="34" charset="-122"/>
                <a:cs typeface="Calibri" pitchFamily="34" charset="-120"/>
              </a:rPr>
              <a:t>Citizen: </a:t>
            </a:r>
            <a:r>
              <a:rPr lang="en-US" sz="1333">
                <a:solidFill>
                  <a:srgbClr val="4A5568"/>
                </a:solidFill>
                <a:latin typeface="Calibri" pitchFamily="34" charset="0"/>
                <a:ea typeface="Calibri" pitchFamily="34" charset="-122"/>
                <a:cs typeface="Calibri" pitchFamily="34" charset="-120"/>
              </a:rPr>
              <a:t>One record per resident, shared across DMV, DMAS, VEC</a:t>
            </a:r>
            <a:endParaRPr lang="en-US" sz="1333"/>
          </a:p>
        </p:txBody>
      </p:sp>
      <p:sp>
        <p:nvSpPr>
          <p:cNvPr id="14" name="Shape 11">
            <a:extLst>
              <a:ext uri="{C183D7F6-B498-43B3-948B-1728B52AA6E4}">
                <adec:decorative xmlns:adec="http://schemas.microsoft.com/office/drawing/2017/decorative" val="1"/>
              </a:ext>
            </a:extLst>
          </p:cNvPr>
          <p:cNvSpPr/>
          <p:nvPr/>
        </p:nvSpPr>
        <p:spPr>
          <a:xfrm>
            <a:off x="914400" y="4645152"/>
            <a:ext cx="146304" cy="146304"/>
          </a:xfrm>
          <a:prstGeom prst="ellipse">
            <a:avLst/>
          </a:prstGeom>
          <a:solidFill>
            <a:srgbClr val="1565C0"/>
          </a:solidFill>
          <a:ln w="12700">
            <a:solidFill>
              <a:srgbClr val="1565C0"/>
            </a:solidFill>
            <a:prstDash val="solid"/>
          </a:ln>
        </p:spPr>
        <p:txBody>
          <a:bodyPr/>
          <a:lstStyle/>
          <a:p>
            <a:endParaRPr lang="en-US"/>
          </a:p>
        </p:txBody>
      </p:sp>
      <p:sp>
        <p:nvSpPr>
          <p:cNvPr id="15" name="Text 12"/>
          <p:cNvSpPr/>
          <p:nvPr/>
        </p:nvSpPr>
        <p:spPr>
          <a:xfrm>
            <a:off x="1146048" y="4596384"/>
            <a:ext cx="4511040" cy="341376"/>
          </a:xfrm>
          <a:prstGeom prst="rect">
            <a:avLst/>
          </a:prstGeom>
          <a:noFill/>
          <a:ln/>
        </p:spPr>
        <p:txBody>
          <a:bodyPr wrap="square" rtlCol="0" anchor="ctr"/>
          <a:lstStyle/>
          <a:p>
            <a:r>
              <a:rPr lang="en-US" sz="1333" b="1">
                <a:solidFill>
                  <a:srgbClr val="1565C0"/>
                </a:solidFill>
                <a:latin typeface="Calibri" pitchFamily="34" charset="0"/>
                <a:ea typeface="Calibri" pitchFamily="34" charset="-122"/>
                <a:cs typeface="Calibri" pitchFamily="34" charset="-120"/>
              </a:rPr>
              <a:t>Agency: </a:t>
            </a:r>
            <a:r>
              <a:rPr lang="en-US" sz="1333">
                <a:solidFill>
                  <a:srgbClr val="4A5568"/>
                </a:solidFill>
                <a:latin typeface="Calibri" pitchFamily="34" charset="0"/>
                <a:ea typeface="Calibri" pitchFamily="34" charset="-122"/>
                <a:cs typeface="Calibri" pitchFamily="34" charset="-120"/>
              </a:rPr>
              <a:t>Authoritative list of all Commonwealth agencies &amp; sub-units</a:t>
            </a:r>
            <a:endParaRPr lang="en-US" sz="1333"/>
          </a:p>
        </p:txBody>
      </p:sp>
      <p:sp>
        <p:nvSpPr>
          <p:cNvPr id="16" name="Shape 13">
            <a:extLst>
              <a:ext uri="{C183D7F6-B498-43B3-948B-1728B52AA6E4}">
                <adec:decorative xmlns:adec="http://schemas.microsoft.com/office/drawing/2017/decorative" val="1"/>
              </a:ext>
            </a:extLst>
          </p:cNvPr>
          <p:cNvSpPr/>
          <p:nvPr/>
        </p:nvSpPr>
        <p:spPr>
          <a:xfrm>
            <a:off x="914400" y="5010912"/>
            <a:ext cx="146304" cy="146304"/>
          </a:xfrm>
          <a:prstGeom prst="ellipse">
            <a:avLst/>
          </a:prstGeom>
          <a:solidFill>
            <a:srgbClr val="1565C0"/>
          </a:solidFill>
          <a:ln w="12700">
            <a:solidFill>
              <a:srgbClr val="1565C0"/>
            </a:solidFill>
            <a:prstDash val="solid"/>
          </a:ln>
        </p:spPr>
        <p:txBody>
          <a:bodyPr/>
          <a:lstStyle/>
          <a:p>
            <a:endParaRPr lang="en-US"/>
          </a:p>
        </p:txBody>
      </p:sp>
      <p:sp>
        <p:nvSpPr>
          <p:cNvPr id="17" name="Text 14"/>
          <p:cNvSpPr/>
          <p:nvPr/>
        </p:nvSpPr>
        <p:spPr>
          <a:xfrm>
            <a:off x="1146048" y="4962144"/>
            <a:ext cx="4511040" cy="341376"/>
          </a:xfrm>
          <a:prstGeom prst="rect">
            <a:avLst/>
          </a:prstGeom>
          <a:noFill/>
          <a:ln/>
        </p:spPr>
        <p:txBody>
          <a:bodyPr wrap="square" rtlCol="0" anchor="ctr"/>
          <a:lstStyle/>
          <a:p>
            <a:r>
              <a:rPr lang="en-US" sz="1333" b="1">
                <a:solidFill>
                  <a:srgbClr val="1565C0"/>
                </a:solidFill>
                <a:latin typeface="Calibri" pitchFamily="34" charset="0"/>
                <a:ea typeface="Calibri" pitchFamily="34" charset="-122"/>
                <a:cs typeface="Calibri" pitchFamily="34" charset="-120"/>
              </a:rPr>
              <a:t>Employee: </a:t>
            </a:r>
            <a:r>
              <a:rPr lang="en-US" sz="1333">
                <a:solidFill>
                  <a:srgbClr val="4A5568"/>
                </a:solidFill>
                <a:latin typeface="Calibri" pitchFamily="34" charset="0"/>
                <a:ea typeface="Calibri" pitchFamily="34" charset="-122"/>
                <a:cs typeface="Calibri" pitchFamily="34" charset="-120"/>
              </a:rPr>
              <a:t>Single employee record used by DHRM, payroll, and benefits</a:t>
            </a:r>
            <a:endParaRPr lang="en-US" sz="1333"/>
          </a:p>
        </p:txBody>
      </p:sp>
      <p:sp>
        <p:nvSpPr>
          <p:cNvPr id="18" name="Shape 15">
            <a:extLst>
              <a:ext uri="{C183D7F6-B498-43B3-948B-1728B52AA6E4}">
                <adec:decorative xmlns:adec="http://schemas.microsoft.com/office/drawing/2017/decorative" val="1"/>
              </a:ext>
            </a:extLst>
          </p:cNvPr>
          <p:cNvSpPr/>
          <p:nvPr/>
        </p:nvSpPr>
        <p:spPr>
          <a:xfrm>
            <a:off x="914400" y="5376672"/>
            <a:ext cx="146304" cy="146304"/>
          </a:xfrm>
          <a:prstGeom prst="ellipse">
            <a:avLst/>
          </a:prstGeom>
          <a:solidFill>
            <a:srgbClr val="1565C0"/>
          </a:solidFill>
          <a:ln w="12700">
            <a:solidFill>
              <a:srgbClr val="1565C0"/>
            </a:solidFill>
            <a:prstDash val="solid"/>
          </a:ln>
        </p:spPr>
        <p:txBody>
          <a:bodyPr/>
          <a:lstStyle/>
          <a:p>
            <a:endParaRPr lang="en-US"/>
          </a:p>
        </p:txBody>
      </p:sp>
      <p:sp>
        <p:nvSpPr>
          <p:cNvPr id="19" name="Text 16"/>
          <p:cNvSpPr/>
          <p:nvPr/>
        </p:nvSpPr>
        <p:spPr>
          <a:xfrm>
            <a:off x="1146048" y="5327904"/>
            <a:ext cx="4511040" cy="341376"/>
          </a:xfrm>
          <a:prstGeom prst="rect">
            <a:avLst/>
          </a:prstGeom>
          <a:noFill/>
          <a:ln/>
        </p:spPr>
        <p:txBody>
          <a:bodyPr wrap="square" rtlCol="0" anchor="ctr"/>
          <a:lstStyle/>
          <a:p>
            <a:r>
              <a:rPr lang="en-US" sz="1333" b="1">
                <a:solidFill>
                  <a:srgbClr val="1565C0"/>
                </a:solidFill>
                <a:latin typeface="Calibri" pitchFamily="34" charset="0"/>
                <a:ea typeface="Calibri" pitchFamily="34" charset="-122"/>
                <a:cs typeface="Calibri" pitchFamily="34" charset="-120"/>
              </a:rPr>
              <a:t>Vendor: </a:t>
            </a:r>
            <a:r>
              <a:rPr lang="en-US" sz="1333">
                <a:solidFill>
                  <a:srgbClr val="4A5568"/>
                </a:solidFill>
                <a:latin typeface="Calibri" pitchFamily="34" charset="0"/>
                <a:ea typeface="Calibri" pitchFamily="34" charset="-122"/>
                <a:cs typeface="Calibri" pitchFamily="34" charset="-120"/>
              </a:rPr>
              <a:t>One vendor ID used across procurement and payments</a:t>
            </a:r>
            <a:endParaRPr lang="en-US" sz="1333"/>
          </a:p>
        </p:txBody>
      </p:sp>
      <p:sp>
        <p:nvSpPr>
          <p:cNvPr id="20" name="Shape 17">
            <a:extLst>
              <a:ext uri="{C183D7F6-B498-43B3-948B-1728B52AA6E4}">
                <adec:decorative xmlns:adec="http://schemas.microsoft.com/office/drawing/2017/decorative" val="1"/>
              </a:ext>
            </a:extLst>
          </p:cNvPr>
          <p:cNvSpPr/>
          <p:nvPr/>
        </p:nvSpPr>
        <p:spPr>
          <a:xfrm>
            <a:off x="6522720" y="1280160"/>
            <a:ext cx="5303520" cy="4844415"/>
          </a:xfrm>
          <a:prstGeom prst="rect">
            <a:avLst/>
          </a:prstGeom>
          <a:solidFill>
            <a:srgbClr val="FFFFFF"/>
          </a:solidFill>
          <a:ln w="12700">
            <a:solidFill>
              <a:srgbClr val="D1FAE5"/>
            </a:solidFill>
            <a:prstDash val="solid"/>
          </a:ln>
          <a:effectLst>
            <a:outerShdw blurRad="101600" dist="38100" dir="8100000" algn="bl" rotWithShape="0">
              <a:srgbClr val="000000">
                <a:alpha val="10000"/>
              </a:srgbClr>
            </a:outerShdw>
          </a:effectLst>
        </p:spPr>
        <p:txBody>
          <a:bodyPr/>
          <a:lstStyle/>
          <a:p>
            <a:endParaRPr lang="en-US"/>
          </a:p>
        </p:txBody>
      </p:sp>
      <p:sp>
        <p:nvSpPr>
          <p:cNvPr id="21" name="Shape 18">
            <a:extLst>
              <a:ext uri="{C183D7F6-B498-43B3-948B-1728B52AA6E4}">
                <adec:decorative xmlns:adec="http://schemas.microsoft.com/office/drawing/2017/decorative" val="1"/>
              </a:ext>
            </a:extLst>
          </p:cNvPr>
          <p:cNvSpPr/>
          <p:nvPr/>
        </p:nvSpPr>
        <p:spPr>
          <a:xfrm>
            <a:off x="6522720" y="1280160"/>
            <a:ext cx="5303520" cy="146304"/>
          </a:xfrm>
          <a:prstGeom prst="rect">
            <a:avLst/>
          </a:prstGeom>
          <a:solidFill>
            <a:srgbClr val="006D6B"/>
          </a:solidFill>
          <a:ln w="12700">
            <a:solidFill>
              <a:srgbClr val="006D6B"/>
            </a:solidFill>
            <a:prstDash val="solid"/>
          </a:ln>
        </p:spPr>
        <p:txBody>
          <a:bodyPr/>
          <a:lstStyle/>
          <a:p>
            <a:endParaRPr lang="en-US"/>
          </a:p>
        </p:txBody>
      </p:sp>
      <p:sp>
        <p:nvSpPr>
          <p:cNvPr id="22" name="Shape 19">
            <a:extLst>
              <a:ext uri="{C183D7F6-B498-43B3-948B-1728B52AA6E4}">
                <adec:decorative xmlns:adec="http://schemas.microsoft.com/office/drawing/2017/decorative" val="1"/>
              </a:ext>
            </a:extLst>
          </p:cNvPr>
          <p:cNvSpPr/>
          <p:nvPr/>
        </p:nvSpPr>
        <p:spPr>
          <a:xfrm>
            <a:off x="6949440" y="1524000"/>
            <a:ext cx="853440" cy="853440"/>
          </a:xfrm>
          <a:prstGeom prst="ellipse">
            <a:avLst/>
          </a:prstGeom>
          <a:solidFill>
            <a:srgbClr val="E6F2F2"/>
          </a:solidFill>
          <a:ln w="12700">
            <a:solidFill>
              <a:srgbClr val="E6F2F2"/>
            </a:solidFill>
            <a:prstDash val="solid"/>
          </a:ln>
        </p:spPr>
        <p:txBody>
          <a:bodyPr/>
          <a:lstStyle/>
          <a:p>
            <a:endParaRPr lang="en-US"/>
          </a:p>
        </p:txBody>
      </p:sp>
      <p:pic>
        <p:nvPicPr>
          <p:cNvPr id="2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095744" y="1670304"/>
            <a:ext cx="560832" cy="560832"/>
          </a:xfrm>
          <a:prstGeom prst="rect">
            <a:avLst/>
          </a:prstGeom>
        </p:spPr>
      </p:pic>
      <p:sp>
        <p:nvSpPr>
          <p:cNvPr id="24" name="Text 20"/>
          <p:cNvSpPr/>
          <p:nvPr/>
        </p:nvSpPr>
        <p:spPr>
          <a:xfrm>
            <a:off x="7924800" y="1548384"/>
            <a:ext cx="3657600" cy="731520"/>
          </a:xfrm>
          <a:prstGeom prst="rect">
            <a:avLst/>
          </a:prstGeom>
          <a:noFill/>
          <a:ln/>
        </p:spPr>
        <p:txBody>
          <a:bodyPr wrap="square" rtlCol="0" anchor="ctr"/>
          <a:lstStyle/>
          <a:p>
            <a:r>
              <a:rPr lang="en-US" sz="2000" b="1">
                <a:solidFill>
                  <a:srgbClr val="006D6B"/>
                </a:solidFill>
                <a:latin typeface="Calibri" pitchFamily="34" charset="0"/>
                <a:ea typeface="Calibri" pitchFamily="34" charset="-122"/>
                <a:cs typeface="Calibri" pitchFamily="34" charset="-120"/>
              </a:rPr>
              <a:t>Reference Data</a:t>
            </a:r>
            <a:endParaRPr lang="en-US" sz="2000"/>
          </a:p>
        </p:txBody>
      </p:sp>
      <p:sp>
        <p:nvSpPr>
          <p:cNvPr id="25" name="Text 21"/>
          <p:cNvSpPr/>
          <p:nvPr/>
        </p:nvSpPr>
        <p:spPr>
          <a:xfrm>
            <a:off x="6827520" y="2560320"/>
            <a:ext cx="4815840" cy="365760"/>
          </a:xfrm>
          <a:prstGeom prst="rect">
            <a:avLst/>
          </a:prstGeom>
          <a:noFill/>
          <a:ln/>
        </p:spPr>
        <p:txBody>
          <a:bodyPr wrap="square" rtlCol="0" anchor="ctr"/>
          <a:lstStyle/>
          <a:p>
            <a:r>
              <a:rPr lang="en-US" sz="1467" b="1">
                <a:solidFill>
                  <a:srgbClr val="1A1A2E"/>
                </a:solidFill>
                <a:latin typeface="Calibri" pitchFamily="34" charset="0"/>
                <a:ea typeface="Calibri" pitchFamily="34" charset="-122"/>
                <a:cs typeface="Calibri" pitchFamily="34" charset="-120"/>
              </a:rPr>
              <a:t>What it is:</a:t>
            </a:r>
            <a:endParaRPr lang="en-US" sz="1467"/>
          </a:p>
        </p:txBody>
      </p:sp>
      <p:sp>
        <p:nvSpPr>
          <p:cNvPr id="26" name="Text 22"/>
          <p:cNvSpPr/>
          <p:nvPr/>
        </p:nvSpPr>
        <p:spPr>
          <a:xfrm>
            <a:off x="6827520" y="2901696"/>
            <a:ext cx="4754880" cy="914400"/>
          </a:xfrm>
          <a:prstGeom prst="rect">
            <a:avLst/>
          </a:prstGeom>
          <a:noFill/>
          <a:ln/>
        </p:spPr>
        <p:txBody>
          <a:bodyPr wrap="square" rtlCol="0" anchor="ctr"/>
          <a:lstStyle/>
          <a:p>
            <a:r>
              <a:rPr lang="en-US" sz="1467">
                <a:solidFill>
                  <a:srgbClr val="4A5568"/>
                </a:solidFill>
                <a:latin typeface="Calibri" pitchFamily="34" charset="0"/>
                <a:ea typeface="Calibri" pitchFamily="34" charset="-122"/>
                <a:cs typeface="Calibri" pitchFamily="34" charset="-120"/>
              </a:rPr>
              <a:t>Standardized sets of allowable values used to classify, categorize, or decode other data — ensuring consistent meaning across systems and agencies.</a:t>
            </a:r>
            <a:endParaRPr lang="en-US" sz="1467"/>
          </a:p>
        </p:txBody>
      </p:sp>
      <p:sp>
        <p:nvSpPr>
          <p:cNvPr id="27" name="Text 23"/>
          <p:cNvSpPr/>
          <p:nvPr/>
        </p:nvSpPr>
        <p:spPr>
          <a:xfrm>
            <a:off x="6827520" y="3840480"/>
            <a:ext cx="4754880" cy="341376"/>
          </a:xfrm>
          <a:prstGeom prst="rect">
            <a:avLst/>
          </a:prstGeom>
          <a:noFill/>
          <a:ln/>
        </p:spPr>
        <p:txBody>
          <a:bodyPr wrap="square" rtlCol="0" anchor="ctr"/>
          <a:lstStyle/>
          <a:p>
            <a:r>
              <a:rPr lang="en-US" sz="1467" b="1">
                <a:solidFill>
                  <a:srgbClr val="1A1A2E"/>
                </a:solidFill>
                <a:latin typeface="Calibri" pitchFamily="34" charset="0"/>
                <a:ea typeface="Calibri" pitchFamily="34" charset="-122"/>
                <a:cs typeface="Calibri" pitchFamily="34" charset="-120"/>
              </a:rPr>
              <a:t>Virginia Government Examples:</a:t>
            </a:r>
            <a:endParaRPr lang="en-US" sz="1467"/>
          </a:p>
        </p:txBody>
      </p:sp>
      <p:sp>
        <p:nvSpPr>
          <p:cNvPr id="28" name="Shape 24">
            <a:extLst>
              <a:ext uri="{C183D7F6-B498-43B3-948B-1728B52AA6E4}">
                <adec:decorative xmlns:adec="http://schemas.microsoft.com/office/drawing/2017/decorative" val="1"/>
              </a:ext>
            </a:extLst>
          </p:cNvPr>
          <p:cNvSpPr/>
          <p:nvPr/>
        </p:nvSpPr>
        <p:spPr>
          <a:xfrm>
            <a:off x="6827520" y="4279392"/>
            <a:ext cx="146304" cy="146304"/>
          </a:xfrm>
          <a:prstGeom prst="ellipse">
            <a:avLst/>
          </a:prstGeom>
          <a:solidFill>
            <a:srgbClr val="006D6B"/>
          </a:solidFill>
          <a:ln w="12700">
            <a:solidFill>
              <a:srgbClr val="006D6B"/>
            </a:solidFill>
            <a:prstDash val="solid"/>
          </a:ln>
        </p:spPr>
        <p:txBody>
          <a:bodyPr/>
          <a:lstStyle/>
          <a:p>
            <a:endParaRPr lang="en-US"/>
          </a:p>
        </p:txBody>
      </p:sp>
      <p:sp>
        <p:nvSpPr>
          <p:cNvPr id="29" name="Text 25"/>
          <p:cNvSpPr/>
          <p:nvPr/>
        </p:nvSpPr>
        <p:spPr>
          <a:xfrm>
            <a:off x="7059168" y="4230624"/>
            <a:ext cx="4535424" cy="341376"/>
          </a:xfrm>
          <a:prstGeom prst="rect">
            <a:avLst/>
          </a:prstGeom>
          <a:noFill/>
          <a:ln/>
        </p:spPr>
        <p:txBody>
          <a:bodyPr wrap="square" rtlCol="0" anchor="ctr"/>
          <a:lstStyle/>
          <a:p>
            <a:r>
              <a:rPr lang="en-US" sz="1333" b="1">
                <a:solidFill>
                  <a:srgbClr val="006D6B"/>
                </a:solidFill>
                <a:latin typeface="Calibri" pitchFamily="34" charset="0"/>
                <a:ea typeface="Calibri" pitchFamily="34" charset="-122"/>
                <a:cs typeface="Calibri" pitchFamily="34" charset="-120"/>
              </a:rPr>
              <a:t>County Codes: </a:t>
            </a:r>
            <a:r>
              <a:rPr lang="en-US" sz="1333">
                <a:solidFill>
                  <a:srgbClr val="4A5568"/>
                </a:solidFill>
                <a:latin typeface="Calibri" pitchFamily="34" charset="0"/>
                <a:ea typeface="Calibri" pitchFamily="34" charset="-122"/>
                <a:cs typeface="Calibri" pitchFamily="34" charset="-120"/>
              </a:rPr>
              <a:t>FIPS codes for all Virginia localities</a:t>
            </a:r>
            <a:endParaRPr lang="en-US" sz="1333"/>
          </a:p>
        </p:txBody>
      </p:sp>
      <p:sp>
        <p:nvSpPr>
          <p:cNvPr id="30" name="Shape 26">
            <a:extLst>
              <a:ext uri="{C183D7F6-B498-43B3-948B-1728B52AA6E4}">
                <adec:decorative xmlns:adec="http://schemas.microsoft.com/office/drawing/2017/decorative" val="1"/>
              </a:ext>
            </a:extLst>
          </p:cNvPr>
          <p:cNvSpPr/>
          <p:nvPr/>
        </p:nvSpPr>
        <p:spPr>
          <a:xfrm>
            <a:off x="6827520" y="4645152"/>
            <a:ext cx="146304" cy="146304"/>
          </a:xfrm>
          <a:prstGeom prst="ellipse">
            <a:avLst/>
          </a:prstGeom>
          <a:solidFill>
            <a:srgbClr val="006D6B"/>
          </a:solidFill>
          <a:ln w="12700">
            <a:solidFill>
              <a:srgbClr val="006D6B"/>
            </a:solidFill>
            <a:prstDash val="solid"/>
          </a:ln>
        </p:spPr>
        <p:txBody>
          <a:bodyPr/>
          <a:lstStyle/>
          <a:p>
            <a:endParaRPr lang="en-US"/>
          </a:p>
        </p:txBody>
      </p:sp>
      <p:sp>
        <p:nvSpPr>
          <p:cNvPr id="31" name="Text 27"/>
          <p:cNvSpPr/>
          <p:nvPr/>
        </p:nvSpPr>
        <p:spPr>
          <a:xfrm>
            <a:off x="7059168" y="4596384"/>
            <a:ext cx="4535424" cy="341376"/>
          </a:xfrm>
          <a:prstGeom prst="rect">
            <a:avLst/>
          </a:prstGeom>
          <a:noFill/>
          <a:ln/>
        </p:spPr>
        <p:txBody>
          <a:bodyPr wrap="square" rtlCol="0" anchor="ctr"/>
          <a:lstStyle/>
          <a:p>
            <a:r>
              <a:rPr lang="en-US" sz="1333" b="1">
                <a:solidFill>
                  <a:srgbClr val="006D6B"/>
                </a:solidFill>
                <a:latin typeface="Calibri" pitchFamily="34" charset="0"/>
                <a:ea typeface="Calibri" pitchFamily="34" charset="-122"/>
                <a:cs typeface="Calibri" pitchFamily="34" charset="-120"/>
              </a:rPr>
              <a:t>Program Codes: </a:t>
            </a:r>
            <a:r>
              <a:rPr lang="en-US" sz="1333">
                <a:solidFill>
                  <a:srgbClr val="4A5568"/>
                </a:solidFill>
                <a:latin typeface="Calibri" pitchFamily="34" charset="0"/>
                <a:ea typeface="Calibri" pitchFamily="34" charset="-122"/>
                <a:cs typeface="Calibri" pitchFamily="34" charset="-120"/>
              </a:rPr>
              <a:t>Standardized budget program identifiers</a:t>
            </a:r>
            <a:endParaRPr lang="en-US" sz="1333"/>
          </a:p>
        </p:txBody>
      </p:sp>
      <p:sp>
        <p:nvSpPr>
          <p:cNvPr id="32" name="Shape 28">
            <a:extLst>
              <a:ext uri="{C183D7F6-B498-43B3-948B-1728B52AA6E4}">
                <adec:decorative xmlns:adec="http://schemas.microsoft.com/office/drawing/2017/decorative" val="1"/>
              </a:ext>
            </a:extLst>
          </p:cNvPr>
          <p:cNvSpPr/>
          <p:nvPr/>
        </p:nvSpPr>
        <p:spPr>
          <a:xfrm>
            <a:off x="6827520" y="5010912"/>
            <a:ext cx="146304" cy="146304"/>
          </a:xfrm>
          <a:prstGeom prst="ellipse">
            <a:avLst/>
          </a:prstGeom>
          <a:solidFill>
            <a:srgbClr val="006D6B"/>
          </a:solidFill>
          <a:ln w="12700">
            <a:solidFill>
              <a:srgbClr val="006D6B"/>
            </a:solidFill>
            <a:prstDash val="solid"/>
          </a:ln>
        </p:spPr>
        <p:txBody>
          <a:bodyPr/>
          <a:lstStyle/>
          <a:p>
            <a:endParaRPr lang="en-US"/>
          </a:p>
        </p:txBody>
      </p:sp>
      <p:sp>
        <p:nvSpPr>
          <p:cNvPr id="33" name="Text 29"/>
          <p:cNvSpPr/>
          <p:nvPr/>
        </p:nvSpPr>
        <p:spPr>
          <a:xfrm>
            <a:off x="7059168" y="4962144"/>
            <a:ext cx="4535424" cy="341376"/>
          </a:xfrm>
          <a:prstGeom prst="rect">
            <a:avLst/>
          </a:prstGeom>
          <a:noFill/>
          <a:ln/>
        </p:spPr>
        <p:txBody>
          <a:bodyPr wrap="square" rtlCol="0" anchor="ctr"/>
          <a:lstStyle/>
          <a:p>
            <a:r>
              <a:rPr lang="en-US" sz="1333" b="1">
                <a:solidFill>
                  <a:srgbClr val="006D6B"/>
                </a:solidFill>
                <a:latin typeface="Calibri" pitchFamily="34" charset="0"/>
                <a:ea typeface="Calibri" pitchFamily="34" charset="-122"/>
                <a:cs typeface="Calibri" pitchFamily="34" charset="-120"/>
              </a:rPr>
              <a:t>Race/Ethnicity: </a:t>
            </a:r>
            <a:r>
              <a:rPr lang="en-US" sz="1333">
                <a:solidFill>
                  <a:srgbClr val="4A5568"/>
                </a:solidFill>
                <a:latin typeface="Calibri" pitchFamily="34" charset="0"/>
                <a:ea typeface="Calibri" pitchFamily="34" charset="-122"/>
                <a:cs typeface="Calibri" pitchFamily="34" charset="-120"/>
              </a:rPr>
              <a:t>OMB-aligned categories used statewide</a:t>
            </a:r>
            <a:endParaRPr lang="en-US" sz="1333"/>
          </a:p>
        </p:txBody>
      </p:sp>
      <p:sp>
        <p:nvSpPr>
          <p:cNvPr id="34" name="Shape 30">
            <a:extLst>
              <a:ext uri="{C183D7F6-B498-43B3-948B-1728B52AA6E4}">
                <adec:decorative xmlns:adec="http://schemas.microsoft.com/office/drawing/2017/decorative" val="1"/>
              </a:ext>
            </a:extLst>
          </p:cNvPr>
          <p:cNvSpPr/>
          <p:nvPr/>
        </p:nvSpPr>
        <p:spPr>
          <a:xfrm>
            <a:off x="6827520" y="5376672"/>
            <a:ext cx="146304" cy="146304"/>
          </a:xfrm>
          <a:prstGeom prst="ellipse">
            <a:avLst/>
          </a:prstGeom>
          <a:solidFill>
            <a:srgbClr val="006D6B"/>
          </a:solidFill>
          <a:ln w="12700">
            <a:solidFill>
              <a:srgbClr val="006D6B"/>
            </a:solidFill>
            <a:prstDash val="solid"/>
          </a:ln>
        </p:spPr>
        <p:txBody>
          <a:bodyPr/>
          <a:lstStyle/>
          <a:p>
            <a:endParaRPr lang="en-US"/>
          </a:p>
        </p:txBody>
      </p:sp>
      <p:sp>
        <p:nvSpPr>
          <p:cNvPr id="35" name="Text 31"/>
          <p:cNvSpPr/>
          <p:nvPr/>
        </p:nvSpPr>
        <p:spPr>
          <a:xfrm>
            <a:off x="7059168" y="5327904"/>
            <a:ext cx="4535424" cy="341376"/>
          </a:xfrm>
          <a:prstGeom prst="rect">
            <a:avLst/>
          </a:prstGeom>
          <a:noFill/>
          <a:ln/>
        </p:spPr>
        <p:txBody>
          <a:bodyPr wrap="square" rtlCol="0" anchor="ctr"/>
          <a:lstStyle/>
          <a:p>
            <a:r>
              <a:rPr lang="en-US" sz="1333" b="1">
                <a:solidFill>
                  <a:srgbClr val="006D6B"/>
                </a:solidFill>
                <a:latin typeface="Calibri" pitchFamily="34" charset="0"/>
                <a:ea typeface="Calibri" pitchFamily="34" charset="-122"/>
                <a:cs typeface="Calibri" pitchFamily="34" charset="-120"/>
              </a:rPr>
              <a:t>Incident Types: </a:t>
            </a:r>
            <a:r>
              <a:rPr lang="en-US" sz="1333">
                <a:solidFill>
                  <a:srgbClr val="4A5568"/>
                </a:solidFill>
                <a:latin typeface="Calibri" pitchFamily="34" charset="0"/>
                <a:ea typeface="Calibri" pitchFamily="34" charset="-122"/>
                <a:cs typeface="Calibri" pitchFamily="34" charset="-120"/>
              </a:rPr>
              <a:t>Uniform crime classification codes for law enforcement</a:t>
            </a:r>
            <a:endParaRPr lang="en-US" sz="1333"/>
          </a:p>
        </p:txBody>
      </p:sp>
      <p:sp>
        <p:nvSpPr>
          <p:cNvPr id="36" name="Shape 32">
            <a:extLst>
              <a:ext uri="{C183D7F6-B498-43B3-948B-1728B52AA6E4}">
                <adec:decorative xmlns:adec="http://schemas.microsoft.com/office/drawing/2017/decorative" val="1"/>
              </a:ext>
            </a:extLst>
          </p:cNvPr>
          <p:cNvSpPr/>
          <p:nvPr/>
        </p:nvSpPr>
        <p:spPr>
          <a:xfrm>
            <a:off x="6144768" y="1706880"/>
            <a:ext cx="24384" cy="4206240"/>
          </a:xfrm>
          <a:prstGeom prst="rect">
            <a:avLst/>
          </a:prstGeom>
          <a:solidFill>
            <a:srgbClr val="CBD5E0"/>
          </a:solidFill>
          <a:ln w="12700">
            <a:solidFill>
              <a:srgbClr val="CBD5E0"/>
            </a:solidFill>
            <a:prstDash val="solid"/>
          </a:ln>
        </p:spPr>
        <p:txBody>
          <a:bodyPr/>
          <a:lstStyle/>
          <a:p>
            <a:endParaRPr lang="en-US"/>
          </a:p>
        </p:txBody>
      </p:sp>
      <p:sp>
        <p:nvSpPr>
          <p:cNvPr id="37" name="Text 33"/>
          <p:cNvSpPr/>
          <p:nvPr/>
        </p:nvSpPr>
        <p:spPr>
          <a:xfrm>
            <a:off x="5949696" y="3352800"/>
            <a:ext cx="426720" cy="365760"/>
          </a:xfrm>
          <a:prstGeom prst="rect">
            <a:avLst/>
          </a:prstGeom>
          <a:noFill/>
          <a:ln/>
        </p:spPr>
        <p:txBody>
          <a:bodyPr wrap="square" rtlCol="0" anchor="ctr"/>
          <a:lstStyle/>
          <a:p>
            <a:pPr algn="ctr"/>
            <a:r>
              <a:rPr lang="en-US" sz="1467" b="1">
                <a:solidFill>
                  <a:srgbClr val="8898AA"/>
                </a:solidFill>
                <a:latin typeface="Calibri" pitchFamily="34" charset="0"/>
                <a:ea typeface="Calibri" pitchFamily="34" charset="-122"/>
                <a:cs typeface="Calibri" pitchFamily="34" charset="-120"/>
              </a:rPr>
              <a:t>vs.</a:t>
            </a:r>
            <a:endParaRPr lang="en-US" sz="1467"/>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36">
            <a:extLst>
              <a:ext uri="{FF2B5EF4-FFF2-40B4-BE49-F238E27FC236}">
                <a16:creationId xmlns:a16="http://schemas.microsoft.com/office/drawing/2014/main" id="{33FA2521-C5D3-86C9-BDAF-BA1041EDD07D}"/>
              </a:ext>
            </a:extLst>
          </p:cNvPr>
          <p:cNvSpPr>
            <a:spLocks noGrp="1"/>
          </p:cNvSpPr>
          <p:nvPr>
            <p:ph type="title"/>
          </p:nvPr>
        </p:nvSpPr>
        <p:spPr/>
        <p:txBody>
          <a:bodyPr>
            <a:normAutofit/>
          </a:bodyPr>
          <a:lstStyle/>
          <a:p>
            <a:r>
              <a:rPr lang="en-US"/>
              <a:t>How They Work Together: A Real-World Example</a:t>
            </a:r>
          </a:p>
        </p:txBody>
      </p:sp>
      <p:sp>
        <p:nvSpPr>
          <p:cNvPr id="3" name="Text 1">
            <a:extLst>
              <a:ext uri="{C183D7F6-B498-43B3-948B-1728B52AA6E4}">
                <adec:decorative xmlns:adec="http://schemas.microsoft.com/office/drawing/2017/decorative" val="1"/>
              </a:ext>
            </a:extLst>
          </p:cNvPr>
          <p:cNvSpPr/>
          <p:nvPr/>
        </p:nvSpPr>
        <p:spPr>
          <a:xfrm>
            <a:off x="487680" y="0"/>
            <a:ext cx="11216640" cy="1036320"/>
          </a:xfrm>
          <a:prstGeom prst="rect">
            <a:avLst/>
          </a:prstGeom>
          <a:noFill/>
          <a:ln/>
        </p:spPr>
        <p:txBody>
          <a:bodyPr wrap="square" lIns="0" tIns="0" rIns="0" bIns="0" rtlCol="0" anchor="ctr"/>
          <a:lstStyle/>
          <a:p>
            <a:endParaRPr lang="en-US" sz="2933"/>
          </a:p>
        </p:txBody>
      </p:sp>
      <p:sp>
        <p:nvSpPr>
          <p:cNvPr id="4" name="Shape 2">
            <a:extLst>
              <a:ext uri="{C183D7F6-B498-43B3-948B-1728B52AA6E4}">
                <adec:decorative xmlns:adec="http://schemas.microsoft.com/office/drawing/2017/decorative" val="1"/>
              </a:ext>
            </a:extLst>
          </p:cNvPr>
          <p:cNvSpPr/>
          <p:nvPr/>
        </p:nvSpPr>
        <p:spPr>
          <a:xfrm>
            <a:off x="365760" y="1219200"/>
            <a:ext cx="11460480" cy="670560"/>
          </a:xfrm>
          <a:prstGeom prst="rect">
            <a:avLst/>
          </a:prstGeom>
          <a:solidFill>
            <a:srgbClr val="FEF3C7"/>
          </a:solidFill>
          <a:ln w="12700">
            <a:solidFill>
              <a:srgbClr val="D97706"/>
            </a:solidFill>
            <a:prstDash val="solid"/>
          </a:ln>
        </p:spPr>
        <p:txBody>
          <a:bodyPr/>
          <a:lstStyle/>
          <a:p>
            <a:endParaRPr lang="en-US"/>
          </a:p>
        </p:txBody>
      </p:sp>
      <p:sp>
        <p:nvSpPr>
          <p:cNvPr id="5" name="Text 3"/>
          <p:cNvSpPr/>
          <p:nvPr/>
        </p:nvSpPr>
        <p:spPr>
          <a:xfrm>
            <a:off x="609600" y="1219200"/>
            <a:ext cx="10972800" cy="670560"/>
          </a:xfrm>
          <a:prstGeom prst="rect">
            <a:avLst/>
          </a:prstGeom>
          <a:noFill/>
          <a:ln/>
        </p:spPr>
        <p:txBody>
          <a:bodyPr wrap="square" rtlCol="0" anchor="ctr"/>
          <a:lstStyle/>
          <a:p>
            <a:r>
              <a:rPr lang="en-US" sz="1600">
                <a:solidFill>
                  <a:srgbClr val="B45309"/>
                </a:solidFill>
                <a:latin typeface="Calibri" pitchFamily="34" charset="0"/>
                <a:ea typeface="Calibri" pitchFamily="34" charset="-122"/>
                <a:cs typeface="Calibri" pitchFamily="34" charset="-120"/>
              </a:rPr>
              <a:t>📋  Scenario: A Virginia resident applies for a benefit program through two different state agencies.</a:t>
            </a:r>
            <a:endParaRPr lang="en-US" sz="1600"/>
          </a:p>
        </p:txBody>
      </p:sp>
      <p:sp>
        <p:nvSpPr>
          <p:cNvPr id="6" name="Shape 4">
            <a:extLst>
              <a:ext uri="{C183D7F6-B498-43B3-948B-1728B52AA6E4}">
                <adec:decorative xmlns:adec="http://schemas.microsoft.com/office/drawing/2017/decorative" val="1"/>
              </a:ext>
            </a:extLst>
          </p:cNvPr>
          <p:cNvSpPr/>
          <p:nvPr/>
        </p:nvSpPr>
        <p:spPr>
          <a:xfrm>
            <a:off x="487680" y="2133600"/>
            <a:ext cx="3048000" cy="3108960"/>
          </a:xfrm>
          <a:prstGeom prst="rect">
            <a:avLst/>
          </a:prstGeom>
          <a:solidFill>
            <a:srgbClr val="FEF2F2"/>
          </a:solidFill>
          <a:ln w="19050">
            <a:solidFill>
              <a:srgbClr val="FECACA"/>
            </a:solidFill>
            <a:prstDash val="solid"/>
          </a:ln>
          <a:effectLst>
            <a:outerShdw blurRad="76200" dist="25400" dir="8100000" algn="bl" rotWithShape="0">
              <a:srgbClr val="000000">
                <a:alpha val="8000"/>
              </a:srgbClr>
            </a:outerShdw>
          </a:effectLst>
        </p:spPr>
        <p:txBody>
          <a:bodyPr/>
          <a:lstStyle/>
          <a:p>
            <a:endParaRPr lang="en-US"/>
          </a:p>
        </p:txBody>
      </p:sp>
      <p:sp>
        <p:nvSpPr>
          <p:cNvPr id="7" name="Shape 5">
            <a:extLst>
              <a:ext uri="{C183D7F6-B498-43B3-948B-1728B52AA6E4}">
                <adec:decorative xmlns:adec="http://schemas.microsoft.com/office/drawing/2017/decorative" val="1"/>
              </a:ext>
            </a:extLst>
          </p:cNvPr>
          <p:cNvSpPr/>
          <p:nvPr/>
        </p:nvSpPr>
        <p:spPr>
          <a:xfrm>
            <a:off x="487680" y="2133600"/>
            <a:ext cx="3048000" cy="146304"/>
          </a:xfrm>
          <a:prstGeom prst="rect">
            <a:avLst/>
          </a:prstGeom>
          <a:solidFill>
            <a:srgbClr val="DC2626"/>
          </a:solidFill>
          <a:ln w="12700">
            <a:solidFill>
              <a:srgbClr val="DC2626"/>
            </a:solidFill>
            <a:prstDash val="solid"/>
          </a:ln>
        </p:spPr>
        <p:txBody>
          <a:bodyPr/>
          <a:lstStyle/>
          <a:p>
            <a:endParaRPr lang="en-US"/>
          </a:p>
        </p:txBody>
      </p:sp>
      <p:sp>
        <p:nvSpPr>
          <p:cNvPr id="8" name="Text 6"/>
          <p:cNvSpPr/>
          <p:nvPr/>
        </p:nvSpPr>
        <p:spPr>
          <a:xfrm>
            <a:off x="670560" y="2353056"/>
            <a:ext cx="2682240" cy="792480"/>
          </a:xfrm>
          <a:prstGeom prst="rect">
            <a:avLst/>
          </a:prstGeom>
          <a:noFill/>
          <a:ln/>
        </p:spPr>
        <p:txBody>
          <a:bodyPr wrap="square" rtlCol="0" anchor="t"/>
          <a:lstStyle/>
          <a:p>
            <a:pPr algn="ctr"/>
            <a:r>
              <a:rPr lang="en-US" sz="1600" b="1">
                <a:solidFill>
                  <a:srgbClr val="DC2626"/>
                </a:solidFill>
                <a:latin typeface="Calibri" pitchFamily="34" charset="0"/>
                <a:ea typeface="Calibri" pitchFamily="34" charset="-122"/>
                <a:cs typeface="Calibri" pitchFamily="34" charset="-120"/>
              </a:rPr>
              <a:t>WITHOUT</a:t>
            </a:r>
            <a:endParaRPr lang="en-US" sz="1600"/>
          </a:p>
          <a:p>
            <a:pPr algn="ctr"/>
            <a:r>
              <a:rPr lang="en-US" sz="1600" b="1">
                <a:solidFill>
                  <a:srgbClr val="DC2626"/>
                </a:solidFill>
                <a:latin typeface="Calibri" pitchFamily="34" charset="0"/>
                <a:ea typeface="Calibri" pitchFamily="34" charset="-122"/>
                <a:cs typeface="Calibri" pitchFamily="34" charset="-120"/>
              </a:rPr>
              <a:t>MDM or Ref. Data</a:t>
            </a:r>
            <a:endParaRPr lang="en-US" sz="1600"/>
          </a:p>
        </p:txBody>
      </p:sp>
      <p:sp>
        <p:nvSpPr>
          <p:cNvPr id="9" name="Shape 7">
            <a:extLst>
              <a:ext uri="{C183D7F6-B498-43B3-948B-1728B52AA6E4}">
                <adec:decorative xmlns:adec="http://schemas.microsoft.com/office/drawing/2017/decorative" val="1"/>
              </a:ext>
            </a:extLst>
          </p:cNvPr>
          <p:cNvSpPr/>
          <p:nvPr/>
        </p:nvSpPr>
        <p:spPr>
          <a:xfrm>
            <a:off x="731520" y="3072384"/>
            <a:ext cx="121920" cy="121920"/>
          </a:xfrm>
          <a:prstGeom prst="ellipse">
            <a:avLst/>
          </a:prstGeom>
          <a:solidFill>
            <a:srgbClr val="DC2626"/>
          </a:solidFill>
          <a:ln w="12700">
            <a:solidFill>
              <a:srgbClr val="DC2626"/>
            </a:solidFill>
            <a:prstDash val="solid"/>
          </a:ln>
        </p:spPr>
        <p:txBody>
          <a:bodyPr/>
          <a:lstStyle/>
          <a:p>
            <a:endParaRPr lang="en-US"/>
          </a:p>
        </p:txBody>
      </p:sp>
      <p:sp>
        <p:nvSpPr>
          <p:cNvPr id="10" name="Text 8"/>
          <p:cNvSpPr/>
          <p:nvPr/>
        </p:nvSpPr>
        <p:spPr>
          <a:xfrm>
            <a:off x="950976" y="2950464"/>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DMV and DMAS each store 'John Smith' differently</a:t>
            </a:r>
            <a:endParaRPr lang="en-US" sz="1333"/>
          </a:p>
        </p:txBody>
      </p:sp>
      <p:sp>
        <p:nvSpPr>
          <p:cNvPr id="11" name="Shape 9">
            <a:extLst>
              <a:ext uri="{C183D7F6-B498-43B3-948B-1728B52AA6E4}">
                <adec:decorative xmlns:adec="http://schemas.microsoft.com/office/drawing/2017/decorative" val="1"/>
              </a:ext>
            </a:extLst>
          </p:cNvPr>
          <p:cNvSpPr/>
          <p:nvPr/>
        </p:nvSpPr>
        <p:spPr>
          <a:xfrm>
            <a:off x="731520" y="3779520"/>
            <a:ext cx="121920" cy="121920"/>
          </a:xfrm>
          <a:prstGeom prst="ellipse">
            <a:avLst/>
          </a:prstGeom>
          <a:solidFill>
            <a:srgbClr val="DC2626"/>
          </a:solidFill>
          <a:ln w="12700">
            <a:solidFill>
              <a:srgbClr val="DC2626"/>
            </a:solidFill>
            <a:prstDash val="solid"/>
          </a:ln>
        </p:spPr>
        <p:txBody>
          <a:bodyPr/>
          <a:lstStyle/>
          <a:p>
            <a:endParaRPr lang="en-US"/>
          </a:p>
        </p:txBody>
      </p:sp>
      <p:sp>
        <p:nvSpPr>
          <p:cNvPr id="12" name="Text 10"/>
          <p:cNvSpPr/>
          <p:nvPr/>
        </p:nvSpPr>
        <p:spPr>
          <a:xfrm>
            <a:off x="950976" y="3657600"/>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Race/ethnicity coded as 'W', 'White', and '1' across systems</a:t>
            </a:r>
            <a:endParaRPr lang="en-US" sz="1333"/>
          </a:p>
        </p:txBody>
      </p:sp>
      <p:sp>
        <p:nvSpPr>
          <p:cNvPr id="13" name="Shape 11">
            <a:extLst>
              <a:ext uri="{C183D7F6-B498-43B3-948B-1728B52AA6E4}">
                <adec:decorative xmlns:adec="http://schemas.microsoft.com/office/drawing/2017/decorative" val="1"/>
              </a:ext>
            </a:extLst>
          </p:cNvPr>
          <p:cNvSpPr/>
          <p:nvPr/>
        </p:nvSpPr>
        <p:spPr>
          <a:xfrm>
            <a:off x="731520" y="4486656"/>
            <a:ext cx="121920" cy="121920"/>
          </a:xfrm>
          <a:prstGeom prst="ellipse">
            <a:avLst/>
          </a:prstGeom>
          <a:solidFill>
            <a:srgbClr val="DC2626"/>
          </a:solidFill>
          <a:ln w="12700">
            <a:solidFill>
              <a:srgbClr val="DC2626"/>
            </a:solidFill>
            <a:prstDash val="solid"/>
          </a:ln>
        </p:spPr>
        <p:txBody>
          <a:bodyPr/>
          <a:lstStyle/>
          <a:p>
            <a:endParaRPr lang="en-US"/>
          </a:p>
        </p:txBody>
      </p:sp>
      <p:sp>
        <p:nvSpPr>
          <p:cNvPr id="14" name="Text 12"/>
          <p:cNvSpPr/>
          <p:nvPr/>
        </p:nvSpPr>
        <p:spPr>
          <a:xfrm>
            <a:off x="950976" y="4364736"/>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Duplicate records, conflicting data, broken eligibility checks</a:t>
            </a:r>
            <a:endParaRPr lang="en-US" sz="1333"/>
          </a:p>
        </p:txBody>
      </p:sp>
      <p:sp>
        <p:nvSpPr>
          <p:cNvPr id="15" name="Shape 13">
            <a:extLst>
              <a:ext uri="{C183D7F6-B498-43B3-948B-1728B52AA6E4}">
                <adec:decorative xmlns:adec="http://schemas.microsoft.com/office/drawing/2017/decorative" val="1"/>
              </a:ext>
            </a:extLst>
          </p:cNvPr>
          <p:cNvSpPr/>
          <p:nvPr/>
        </p:nvSpPr>
        <p:spPr>
          <a:xfrm>
            <a:off x="4572000" y="2133600"/>
            <a:ext cx="3048000" cy="3108960"/>
          </a:xfrm>
          <a:prstGeom prst="rect">
            <a:avLst/>
          </a:prstGeom>
          <a:solidFill>
            <a:srgbClr val="E6F2F2"/>
          </a:solidFill>
          <a:ln w="19050">
            <a:solidFill>
              <a:srgbClr val="99D6D5"/>
            </a:solidFill>
            <a:prstDash val="solid"/>
          </a:ln>
          <a:effectLst>
            <a:outerShdw blurRad="76200" dist="25400" dir="8100000" algn="bl" rotWithShape="0">
              <a:srgbClr val="000000">
                <a:alpha val="8000"/>
              </a:srgbClr>
            </a:outerShdw>
          </a:effectLst>
        </p:spPr>
        <p:txBody>
          <a:bodyPr/>
          <a:lstStyle/>
          <a:p>
            <a:endParaRPr lang="en-US"/>
          </a:p>
        </p:txBody>
      </p:sp>
      <p:sp>
        <p:nvSpPr>
          <p:cNvPr id="16" name="Shape 14">
            <a:extLst>
              <a:ext uri="{C183D7F6-B498-43B3-948B-1728B52AA6E4}">
                <adec:decorative xmlns:adec="http://schemas.microsoft.com/office/drawing/2017/decorative" val="1"/>
              </a:ext>
            </a:extLst>
          </p:cNvPr>
          <p:cNvSpPr/>
          <p:nvPr/>
        </p:nvSpPr>
        <p:spPr>
          <a:xfrm>
            <a:off x="4572000" y="2133600"/>
            <a:ext cx="3048000" cy="146304"/>
          </a:xfrm>
          <a:prstGeom prst="rect">
            <a:avLst/>
          </a:prstGeom>
          <a:solidFill>
            <a:srgbClr val="006D6B"/>
          </a:solidFill>
          <a:ln w="12700">
            <a:solidFill>
              <a:srgbClr val="006D6B"/>
            </a:solidFill>
            <a:prstDash val="solid"/>
          </a:ln>
        </p:spPr>
        <p:txBody>
          <a:bodyPr/>
          <a:lstStyle/>
          <a:p>
            <a:endParaRPr lang="en-US"/>
          </a:p>
        </p:txBody>
      </p:sp>
      <p:sp>
        <p:nvSpPr>
          <p:cNvPr id="17" name="Text 15"/>
          <p:cNvSpPr/>
          <p:nvPr/>
        </p:nvSpPr>
        <p:spPr>
          <a:xfrm>
            <a:off x="4754880" y="2353056"/>
            <a:ext cx="2682240" cy="792480"/>
          </a:xfrm>
          <a:prstGeom prst="rect">
            <a:avLst/>
          </a:prstGeom>
          <a:noFill/>
          <a:ln/>
        </p:spPr>
        <p:txBody>
          <a:bodyPr wrap="square" rtlCol="0" anchor="t"/>
          <a:lstStyle/>
          <a:p>
            <a:pPr algn="ctr"/>
            <a:r>
              <a:rPr lang="en-US" sz="1600" b="1">
                <a:solidFill>
                  <a:srgbClr val="006D6B"/>
                </a:solidFill>
                <a:latin typeface="Calibri" pitchFamily="34" charset="0"/>
                <a:ea typeface="Calibri" pitchFamily="34" charset="-122"/>
                <a:cs typeface="Calibri" pitchFamily="34" charset="-120"/>
              </a:rPr>
              <a:t>WITH</a:t>
            </a:r>
            <a:endParaRPr lang="en-US" sz="1600"/>
          </a:p>
          <a:p>
            <a:pPr algn="ctr"/>
            <a:r>
              <a:rPr lang="en-US" sz="1600" b="1">
                <a:solidFill>
                  <a:srgbClr val="006D6B"/>
                </a:solidFill>
                <a:latin typeface="Calibri" pitchFamily="34" charset="0"/>
                <a:ea typeface="Calibri" pitchFamily="34" charset="-122"/>
                <a:cs typeface="Calibri" pitchFamily="34" charset="-120"/>
              </a:rPr>
              <a:t>Reference Data</a:t>
            </a:r>
            <a:endParaRPr lang="en-US" sz="1600"/>
          </a:p>
        </p:txBody>
      </p:sp>
      <p:sp>
        <p:nvSpPr>
          <p:cNvPr id="18" name="Shape 16">
            <a:extLst>
              <a:ext uri="{C183D7F6-B498-43B3-948B-1728B52AA6E4}">
                <adec:decorative xmlns:adec="http://schemas.microsoft.com/office/drawing/2017/decorative" val="1"/>
              </a:ext>
            </a:extLst>
          </p:cNvPr>
          <p:cNvSpPr/>
          <p:nvPr/>
        </p:nvSpPr>
        <p:spPr>
          <a:xfrm>
            <a:off x="4815840" y="3072384"/>
            <a:ext cx="121920" cy="121920"/>
          </a:xfrm>
          <a:prstGeom prst="ellipse">
            <a:avLst/>
          </a:prstGeom>
          <a:solidFill>
            <a:srgbClr val="006D6B"/>
          </a:solidFill>
          <a:ln w="12700">
            <a:solidFill>
              <a:srgbClr val="006D6B"/>
            </a:solidFill>
            <a:prstDash val="solid"/>
          </a:ln>
        </p:spPr>
        <p:txBody>
          <a:bodyPr/>
          <a:lstStyle/>
          <a:p>
            <a:endParaRPr lang="en-US"/>
          </a:p>
        </p:txBody>
      </p:sp>
      <p:sp>
        <p:nvSpPr>
          <p:cNvPr id="19" name="Text 17"/>
          <p:cNvSpPr/>
          <p:nvPr/>
        </p:nvSpPr>
        <p:spPr>
          <a:xfrm>
            <a:off x="5035296" y="2950464"/>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Race/ethnicity always stored as standard OMB code '2054-5'</a:t>
            </a:r>
            <a:endParaRPr lang="en-US" sz="1333"/>
          </a:p>
        </p:txBody>
      </p:sp>
      <p:sp>
        <p:nvSpPr>
          <p:cNvPr id="20" name="Shape 18">
            <a:extLst>
              <a:ext uri="{C183D7F6-B498-43B3-948B-1728B52AA6E4}">
                <adec:decorative xmlns:adec="http://schemas.microsoft.com/office/drawing/2017/decorative" val="1"/>
              </a:ext>
            </a:extLst>
          </p:cNvPr>
          <p:cNvSpPr/>
          <p:nvPr/>
        </p:nvSpPr>
        <p:spPr>
          <a:xfrm>
            <a:off x="4815840" y="3779520"/>
            <a:ext cx="121920" cy="121920"/>
          </a:xfrm>
          <a:prstGeom prst="ellipse">
            <a:avLst/>
          </a:prstGeom>
          <a:solidFill>
            <a:srgbClr val="006D6B"/>
          </a:solidFill>
          <a:ln w="12700">
            <a:solidFill>
              <a:srgbClr val="006D6B"/>
            </a:solidFill>
            <a:prstDash val="solid"/>
          </a:ln>
        </p:spPr>
        <p:txBody>
          <a:bodyPr/>
          <a:lstStyle/>
          <a:p>
            <a:endParaRPr lang="en-US"/>
          </a:p>
        </p:txBody>
      </p:sp>
      <p:sp>
        <p:nvSpPr>
          <p:cNvPr id="21" name="Text 19"/>
          <p:cNvSpPr/>
          <p:nvPr/>
        </p:nvSpPr>
        <p:spPr>
          <a:xfrm>
            <a:off x="5035296" y="3657600"/>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County always stored as FIPS code '51013'</a:t>
            </a:r>
            <a:endParaRPr lang="en-US" sz="1333"/>
          </a:p>
        </p:txBody>
      </p:sp>
      <p:sp>
        <p:nvSpPr>
          <p:cNvPr id="22" name="Shape 20">
            <a:extLst>
              <a:ext uri="{C183D7F6-B498-43B3-948B-1728B52AA6E4}">
                <adec:decorative xmlns:adec="http://schemas.microsoft.com/office/drawing/2017/decorative" val="1"/>
              </a:ext>
            </a:extLst>
          </p:cNvPr>
          <p:cNvSpPr/>
          <p:nvPr/>
        </p:nvSpPr>
        <p:spPr>
          <a:xfrm>
            <a:off x="4815840" y="4486656"/>
            <a:ext cx="121920" cy="121920"/>
          </a:xfrm>
          <a:prstGeom prst="ellipse">
            <a:avLst/>
          </a:prstGeom>
          <a:solidFill>
            <a:srgbClr val="006D6B"/>
          </a:solidFill>
          <a:ln w="12700">
            <a:solidFill>
              <a:srgbClr val="006D6B"/>
            </a:solidFill>
            <a:prstDash val="solid"/>
          </a:ln>
        </p:spPr>
        <p:txBody>
          <a:bodyPr/>
          <a:lstStyle/>
          <a:p>
            <a:endParaRPr lang="en-US"/>
          </a:p>
        </p:txBody>
      </p:sp>
      <p:sp>
        <p:nvSpPr>
          <p:cNvPr id="23" name="Text 21"/>
          <p:cNvSpPr/>
          <p:nvPr/>
        </p:nvSpPr>
        <p:spPr>
          <a:xfrm>
            <a:off x="5035296" y="4364736"/>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All agencies speak the same vocabulary</a:t>
            </a:r>
            <a:endParaRPr lang="en-US" sz="1333"/>
          </a:p>
        </p:txBody>
      </p:sp>
      <p:sp>
        <p:nvSpPr>
          <p:cNvPr id="24" name="Shape 22">
            <a:extLst>
              <a:ext uri="{C183D7F6-B498-43B3-948B-1728B52AA6E4}">
                <adec:decorative xmlns:adec="http://schemas.microsoft.com/office/drawing/2017/decorative" val="1"/>
              </a:ext>
            </a:extLst>
          </p:cNvPr>
          <p:cNvSpPr/>
          <p:nvPr/>
        </p:nvSpPr>
        <p:spPr>
          <a:xfrm>
            <a:off x="8656320" y="2133600"/>
            <a:ext cx="3048000" cy="3108960"/>
          </a:xfrm>
          <a:prstGeom prst="rect">
            <a:avLst/>
          </a:prstGeom>
          <a:solidFill>
            <a:srgbClr val="EBF2FB"/>
          </a:solidFill>
          <a:ln w="19050">
            <a:solidFill>
              <a:srgbClr val="BFDBFE"/>
            </a:solidFill>
            <a:prstDash val="solid"/>
          </a:ln>
          <a:effectLst>
            <a:outerShdw blurRad="76200" dist="25400" dir="8100000" algn="bl" rotWithShape="0">
              <a:srgbClr val="000000">
                <a:alpha val="8000"/>
              </a:srgbClr>
            </a:outerShdw>
          </a:effectLst>
        </p:spPr>
        <p:txBody>
          <a:bodyPr/>
          <a:lstStyle/>
          <a:p>
            <a:endParaRPr lang="en-US"/>
          </a:p>
        </p:txBody>
      </p:sp>
      <p:sp>
        <p:nvSpPr>
          <p:cNvPr id="25" name="Shape 23">
            <a:extLst>
              <a:ext uri="{C183D7F6-B498-43B3-948B-1728B52AA6E4}">
                <adec:decorative xmlns:adec="http://schemas.microsoft.com/office/drawing/2017/decorative" val="1"/>
              </a:ext>
            </a:extLst>
          </p:cNvPr>
          <p:cNvSpPr/>
          <p:nvPr/>
        </p:nvSpPr>
        <p:spPr>
          <a:xfrm>
            <a:off x="8656320" y="2133600"/>
            <a:ext cx="3048000" cy="146304"/>
          </a:xfrm>
          <a:prstGeom prst="rect">
            <a:avLst/>
          </a:prstGeom>
          <a:solidFill>
            <a:srgbClr val="1565C0"/>
          </a:solidFill>
          <a:ln w="12700">
            <a:solidFill>
              <a:srgbClr val="1565C0"/>
            </a:solidFill>
            <a:prstDash val="solid"/>
          </a:ln>
        </p:spPr>
        <p:txBody>
          <a:bodyPr/>
          <a:lstStyle/>
          <a:p>
            <a:endParaRPr lang="en-US"/>
          </a:p>
        </p:txBody>
      </p:sp>
      <p:sp>
        <p:nvSpPr>
          <p:cNvPr id="26" name="Text 24"/>
          <p:cNvSpPr/>
          <p:nvPr/>
        </p:nvSpPr>
        <p:spPr>
          <a:xfrm>
            <a:off x="8839200" y="2353056"/>
            <a:ext cx="2682240" cy="792480"/>
          </a:xfrm>
          <a:prstGeom prst="rect">
            <a:avLst/>
          </a:prstGeom>
          <a:noFill/>
          <a:ln/>
        </p:spPr>
        <p:txBody>
          <a:bodyPr wrap="square" rtlCol="0" anchor="t"/>
          <a:lstStyle/>
          <a:p>
            <a:pPr algn="ctr"/>
            <a:r>
              <a:rPr lang="en-US" sz="1600" b="1">
                <a:solidFill>
                  <a:srgbClr val="1565C0"/>
                </a:solidFill>
                <a:latin typeface="Calibri" pitchFamily="34" charset="0"/>
                <a:ea typeface="Calibri" pitchFamily="34" charset="-122"/>
                <a:cs typeface="Calibri" pitchFamily="34" charset="-120"/>
              </a:rPr>
              <a:t>WITH</a:t>
            </a:r>
            <a:endParaRPr lang="en-US" sz="1600"/>
          </a:p>
          <a:p>
            <a:pPr algn="ctr"/>
            <a:r>
              <a:rPr lang="en-US" sz="1600" b="1">
                <a:solidFill>
                  <a:srgbClr val="1565C0"/>
                </a:solidFill>
                <a:latin typeface="Calibri" pitchFamily="34" charset="0"/>
                <a:ea typeface="Calibri" pitchFamily="34" charset="-122"/>
                <a:cs typeface="Calibri" pitchFamily="34" charset="-120"/>
              </a:rPr>
              <a:t>MDM + Ref. Data</a:t>
            </a:r>
            <a:endParaRPr lang="en-US" sz="1600"/>
          </a:p>
        </p:txBody>
      </p:sp>
      <p:sp>
        <p:nvSpPr>
          <p:cNvPr id="27" name="Shape 25">
            <a:extLst>
              <a:ext uri="{C183D7F6-B498-43B3-948B-1728B52AA6E4}">
                <adec:decorative xmlns:adec="http://schemas.microsoft.com/office/drawing/2017/decorative" val="1"/>
              </a:ext>
            </a:extLst>
          </p:cNvPr>
          <p:cNvSpPr/>
          <p:nvPr/>
        </p:nvSpPr>
        <p:spPr>
          <a:xfrm>
            <a:off x="8900160" y="3072384"/>
            <a:ext cx="121920" cy="121920"/>
          </a:xfrm>
          <a:prstGeom prst="ellipse">
            <a:avLst/>
          </a:prstGeom>
          <a:solidFill>
            <a:srgbClr val="1565C0"/>
          </a:solidFill>
          <a:ln w="12700">
            <a:solidFill>
              <a:srgbClr val="1565C0"/>
            </a:solidFill>
            <a:prstDash val="solid"/>
          </a:ln>
        </p:spPr>
        <p:txBody>
          <a:bodyPr/>
          <a:lstStyle/>
          <a:p>
            <a:endParaRPr lang="en-US"/>
          </a:p>
        </p:txBody>
      </p:sp>
      <p:sp>
        <p:nvSpPr>
          <p:cNvPr id="28" name="Text 26"/>
          <p:cNvSpPr/>
          <p:nvPr/>
        </p:nvSpPr>
        <p:spPr>
          <a:xfrm>
            <a:off x="9119616" y="2950464"/>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One golden record per resident, linked across DMV and DMAS</a:t>
            </a:r>
            <a:endParaRPr lang="en-US" sz="1333"/>
          </a:p>
        </p:txBody>
      </p:sp>
      <p:sp>
        <p:nvSpPr>
          <p:cNvPr id="29" name="Shape 27">
            <a:extLst>
              <a:ext uri="{C183D7F6-B498-43B3-948B-1728B52AA6E4}">
                <adec:decorative xmlns:adec="http://schemas.microsoft.com/office/drawing/2017/decorative" val="1"/>
              </a:ext>
            </a:extLst>
          </p:cNvPr>
          <p:cNvSpPr/>
          <p:nvPr/>
        </p:nvSpPr>
        <p:spPr>
          <a:xfrm>
            <a:off x="8900160" y="3779520"/>
            <a:ext cx="121920" cy="121920"/>
          </a:xfrm>
          <a:prstGeom prst="ellipse">
            <a:avLst/>
          </a:prstGeom>
          <a:solidFill>
            <a:srgbClr val="1565C0"/>
          </a:solidFill>
          <a:ln w="12700">
            <a:solidFill>
              <a:srgbClr val="1565C0"/>
            </a:solidFill>
            <a:prstDash val="solid"/>
          </a:ln>
        </p:spPr>
        <p:txBody>
          <a:bodyPr/>
          <a:lstStyle/>
          <a:p>
            <a:endParaRPr lang="en-US"/>
          </a:p>
        </p:txBody>
      </p:sp>
      <p:sp>
        <p:nvSpPr>
          <p:cNvPr id="30" name="Text 28"/>
          <p:cNvSpPr/>
          <p:nvPr/>
        </p:nvSpPr>
        <p:spPr>
          <a:xfrm>
            <a:off x="9119616" y="3657600"/>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Consistent codes mean data can be joined and compared</a:t>
            </a:r>
            <a:endParaRPr lang="en-US" sz="1333"/>
          </a:p>
        </p:txBody>
      </p:sp>
      <p:sp>
        <p:nvSpPr>
          <p:cNvPr id="31" name="Shape 29">
            <a:extLst>
              <a:ext uri="{C183D7F6-B498-43B3-948B-1728B52AA6E4}">
                <adec:decorative xmlns:adec="http://schemas.microsoft.com/office/drawing/2017/decorative" val="1"/>
              </a:ext>
            </a:extLst>
          </p:cNvPr>
          <p:cNvSpPr/>
          <p:nvPr/>
        </p:nvSpPr>
        <p:spPr>
          <a:xfrm>
            <a:off x="8900160" y="4486656"/>
            <a:ext cx="121920" cy="121920"/>
          </a:xfrm>
          <a:prstGeom prst="ellipse">
            <a:avLst/>
          </a:prstGeom>
          <a:solidFill>
            <a:srgbClr val="1565C0"/>
          </a:solidFill>
          <a:ln w="12700">
            <a:solidFill>
              <a:srgbClr val="1565C0"/>
            </a:solidFill>
            <a:prstDash val="solid"/>
          </a:ln>
        </p:spPr>
        <p:txBody>
          <a:bodyPr/>
          <a:lstStyle/>
          <a:p>
            <a:endParaRPr lang="en-US"/>
          </a:p>
        </p:txBody>
      </p:sp>
      <p:sp>
        <p:nvSpPr>
          <p:cNvPr id="32" name="Text 30"/>
          <p:cNvSpPr/>
          <p:nvPr/>
        </p:nvSpPr>
        <p:spPr>
          <a:xfrm>
            <a:off x="9119616" y="4364736"/>
            <a:ext cx="2377440" cy="670560"/>
          </a:xfrm>
          <a:prstGeom prst="rect">
            <a:avLst/>
          </a:prstGeom>
          <a:noFill/>
          <a:ln/>
        </p:spPr>
        <p:txBody>
          <a:bodyPr wrap="square" rtlCol="0" anchor="ctr"/>
          <a:lstStyle/>
          <a:p>
            <a:r>
              <a:rPr lang="en-US" sz="1333">
                <a:solidFill>
                  <a:srgbClr val="4A5568"/>
                </a:solidFill>
                <a:latin typeface="Calibri" pitchFamily="34" charset="0"/>
                <a:ea typeface="Calibri" pitchFamily="34" charset="-122"/>
                <a:cs typeface="Calibri" pitchFamily="34" charset="-120"/>
              </a:rPr>
              <a:t>Eligibility determined once — no manual reconciliation</a:t>
            </a:r>
            <a:endParaRPr lang="en-US" sz="1333"/>
          </a:p>
        </p:txBody>
      </p:sp>
      <p:sp>
        <p:nvSpPr>
          <p:cNvPr id="33" name="Shape 31">
            <a:extLst>
              <a:ext uri="{C183D7F6-B498-43B3-948B-1728B52AA6E4}">
                <adec:decorative xmlns:adec="http://schemas.microsoft.com/office/drawing/2017/decorative" val="1"/>
              </a:ext>
            </a:extLst>
          </p:cNvPr>
          <p:cNvSpPr/>
          <p:nvPr/>
        </p:nvSpPr>
        <p:spPr>
          <a:xfrm>
            <a:off x="3572256" y="3688080"/>
            <a:ext cx="999744" cy="0"/>
          </a:xfrm>
          <a:prstGeom prst="line">
            <a:avLst/>
          </a:prstGeom>
          <a:noFill/>
          <a:ln w="19050">
            <a:solidFill>
              <a:srgbClr val="94A3B8"/>
            </a:solidFill>
            <a:prstDash val="sysDash"/>
          </a:ln>
        </p:spPr>
        <p:txBody>
          <a:bodyPr/>
          <a:lstStyle/>
          <a:p>
            <a:endParaRPr lang="en-US"/>
          </a:p>
        </p:txBody>
      </p:sp>
      <p:sp>
        <p:nvSpPr>
          <p:cNvPr id="34" name="Shape 32">
            <a:extLst>
              <a:ext uri="{C183D7F6-B498-43B3-948B-1728B52AA6E4}">
                <adec:decorative xmlns:adec="http://schemas.microsoft.com/office/drawing/2017/decorative" val="1"/>
              </a:ext>
            </a:extLst>
          </p:cNvPr>
          <p:cNvSpPr/>
          <p:nvPr/>
        </p:nvSpPr>
        <p:spPr>
          <a:xfrm>
            <a:off x="7656576" y="3688080"/>
            <a:ext cx="999744" cy="0"/>
          </a:xfrm>
          <a:prstGeom prst="line">
            <a:avLst/>
          </a:prstGeom>
          <a:noFill/>
          <a:ln w="19050">
            <a:solidFill>
              <a:srgbClr val="94A3B8"/>
            </a:solidFill>
            <a:prstDash val="sysDash"/>
          </a:ln>
        </p:spPr>
        <p:txBody>
          <a:bodyPr/>
          <a:lstStyle/>
          <a:p>
            <a:endParaRPr lang="en-US"/>
          </a:p>
        </p:txBody>
      </p:sp>
      <p:sp>
        <p:nvSpPr>
          <p:cNvPr id="35" name="Shape 33">
            <a:extLst>
              <a:ext uri="{C183D7F6-B498-43B3-948B-1728B52AA6E4}">
                <adec:decorative xmlns:adec="http://schemas.microsoft.com/office/drawing/2017/decorative" val="1"/>
              </a:ext>
            </a:extLst>
          </p:cNvPr>
          <p:cNvSpPr/>
          <p:nvPr/>
        </p:nvSpPr>
        <p:spPr>
          <a:xfrm>
            <a:off x="365760" y="5419344"/>
            <a:ext cx="11460480" cy="792480"/>
          </a:xfrm>
          <a:prstGeom prst="rect">
            <a:avLst/>
          </a:prstGeom>
          <a:solidFill>
            <a:srgbClr val="0D1F3C"/>
          </a:solidFill>
          <a:ln w="12700">
            <a:solidFill>
              <a:srgbClr val="0D1F3C"/>
            </a:solidFill>
            <a:prstDash val="solid"/>
          </a:ln>
        </p:spPr>
        <p:txBody>
          <a:bodyPr/>
          <a:lstStyle/>
          <a:p>
            <a:endParaRPr lang="en-US"/>
          </a:p>
        </p:txBody>
      </p:sp>
      <p:sp>
        <p:nvSpPr>
          <p:cNvPr id="36" name="Text 34"/>
          <p:cNvSpPr/>
          <p:nvPr/>
        </p:nvSpPr>
        <p:spPr>
          <a:xfrm>
            <a:off x="609600" y="5419344"/>
            <a:ext cx="11094720" cy="792480"/>
          </a:xfrm>
          <a:prstGeom prst="rect">
            <a:avLst/>
          </a:prstGeom>
          <a:noFill/>
          <a:ln/>
        </p:spPr>
        <p:txBody>
          <a:bodyPr wrap="square" rtlCol="0" anchor="ctr"/>
          <a:lstStyle/>
          <a:p>
            <a:r>
              <a:rPr lang="en-US" sz="1467">
                <a:solidFill>
                  <a:srgbClr val="FFFFFF"/>
                </a:solidFill>
                <a:latin typeface="Calibri" pitchFamily="34" charset="0"/>
                <a:ea typeface="Calibri" pitchFamily="34" charset="-122"/>
                <a:cs typeface="Calibri" pitchFamily="34" charset="-120"/>
              </a:rPr>
              <a:t>💡  Key Takeaway:  Reference Data standardizes what values mean.  MDM standardizes which record to trust.  Together, they make data interoperable across agencies.</a:t>
            </a:r>
            <a:endParaRPr lang="en-US" sz="1467"/>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881E85-B0C2-2D44-0527-79B2D31B4D24}"/>
              </a:ext>
            </a:extLst>
          </p:cNvPr>
          <p:cNvSpPr>
            <a:spLocks noGrp="1"/>
          </p:cNvSpPr>
          <p:nvPr>
            <p:ph type="title"/>
          </p:nvPr>
        </p:nvSpPr>
        <p:spPr>
          <a:xfrm>
            <a:off x="743826" y="271914"/>
            <a:ext cx="10515601" cy="1099869"/>
          </a:xfrm>
        </p:spPr>
        <p:txBody>
          <a:bodyPr/>
          <a:lstStyle/>
          <a:p>
            <a:r>
              <a:rPr lang="en-US">
                <a:latin typeface="Montserrat"/>
                <a:ea typeface="Roboto"/>
              </a:rPr>
              <a:t>Agenda</a:t>
            </a:r>
            <a:endParaRPr lang="en-US"/>
          </a:p>
        </p:txBody>
      </p:sp>
      <p:graphicFrame>
        <p:nvGraphicFramePr>
          <p:cNvPr id="5" name="Table 4">
            <a:extLst>
              <a:ext uri="{FF2B5EF4-FFF2-40B4-BE49-F238E27FC236}">
                <a16:creationId xmlns:a16="http://schemas.microsoft.com/office/drawing/2014/main" id="{270DDD3D-1CAE-80EC-706F-18E2D3962E24}"/>
              </a:ext>
            </a:extLst>
          </p:cNvPr>
          <p:cNvGraphicFramePr>
            <a:graphicFrameLocks noGrp="1"/>
          </p:cNvGraphicFramePr>
          <p:nvPr/>
        </p:nvGraphicFramePr>
        <p:xfrm>
          <a:off x="2724150" y="1452880"/>
          <a:ext cx="6743700" cy="4206240"/>
        </p:xfrm>
        <a:graphic>
          <a:graphicData uri="http://schemas.openxmlformats.org/drawingml/2006/table">
            <a:tbl>
              <a:tblPr firstRow="1" firstCol="1" bandRow="1">
                <a:tableStyleId>{5C22544A-7EE6-4342-B048-85BDC9FD1C3A}</a:tableStyleId>
              </a:tblPr>
              <a:tblGrid>
                <a:gridCol w="2282825">
                  <a:extLst>
                    <a:ext uri="{9D8B030D-6E8A-4147-A177-3AD203B41FA5}">
                      <a16:colId xmlns:a16="http://schemas.microsoft.com/office/drawing/2014/main" val="3757858081"/>
                    </a:ext>
                  </a:extLst>
                </a:gridCol>
                <a:gridCol w="2000250">
                  <a:extLst>
                    <a:ext uri="{9D8B030D-6E8A-4147-A177-3AD203B41FA5}">
                      <a16:colId xmlns:a16="http://schemas.microsoft.com/office/drawing/2014/main" val="3923606855"/>
                    </a:ext>
                  </a:extLst>
                </a:gridCol>
                <a:gridCol w="2460625">
                  <a:extLst>
                    <a:ext uri="{9D8B030D-6E8A-4147-A177-3AD203B41FA5}">
                      <a16:colId xmlns:a16="http://schemas.microsoft.com/office/drawing/2014/main" val="2222682210"/>
                    </a:ext>
                  </a:extLst>
                </a:gridCol>
              </a:tblGrid>
              <a:tr h="457200">
                <a:tc>
                  <a:txBody>
                    <a:bodyPr/>
                    <a:lstStyle/>
                    <a:p>
                      <a:pPr marL="0" marR="0" algn="ctr">
                        <a:spcBef>
                          <a:spcPts val="800"/>
                        </a:spcBef>
                        <a:spcAft>
                          <a:spcPts val="400"/>
                        </a:spcAft>
                        <a:buNone/>
                      </a:pPr>
                      <a:r>
                        <a:rPr lang="en-US" sz="1200">
                          <a:effectLst/>
                        </a:rPr>
                        <a:t>Agenda item</a:t>
                      </a:r>
                      <a:endParaRPr lang="en-US" sz="1200" b="1">
                        <a:solidFill>
                          <a:srgbClr val="054362"/>
                        </a:solidFill>
                        <a:effectLst/>
                        <a:latin typeface="Roboto" panose="02000000000000000000" pitchFamily="2"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800"/>
                        </a:spcBef>
                        <a:spcAft>
                          <a:spcPts val="400"/>
                        </a:spcAft>
                        <a:buNone/>
                      </a:pPr>
                      <a:r>
                        <a:rPr lang="en-US" sz="1200">
                          <a:effectLst/>
                        </a:rPr>
                        <a:t>Facilitator</a:t>
                      </a:r>
                      <a:endParaRPr lang="en-US" sz="1200" b="1">
                        <a:solidFill>
                          <a:srgbClr val="054362"/>
                        </a:solidFill>
                        <a:effectLst/>
                        <a:latin typeface="Roboto" panose="02000000000000000000" pitchFamily="2"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800"/>
                        </a:spcBef>
                        <a:spcAft>
                          <a:spcPts val="400"/>
                        </a:spcAft>
                        <a:buNone/>
                      </a:pPr>
                      <a:r>
                        <a:rPr lang="en-US" sz="1200">
                          <a:effectLst/>
                        </a:rPr>
                        <a:t>Content</a:t>
                      </a:r>
                      <a:endParaRPr lang="en-US" sz="1200" b="1">
                        <a:solidFill>
                          <a:srgbClr val="054362"/>
                        </a:solidFill>
                        <a:effectLst/>
                        <a:latin typeface="Roboto" panose="02000000000000000000" pitchFamily="2"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7023559"/>
                  </a:ext>
                </a:extLst>
              </a:tr>
              <a:tr h="457200">
                <a:tc>
                  <a:txBody>
                    <a:bodyPr/>
                    <a:lstStyle/>
                    <a:p>
                      <a:pPr marL="0" marR="0" algn="ctr">
                        <a:buNone/>
                      </a:pPr>
                      <a:r>
                        <a:rPr lang="en-US" sz="1200">
                          <a:effectLst/>
                        </a:rPr>
                        <a:t>1:00 PM: Welcome and Order of Business</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Marcus Thornton, ODGA</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Data Governance Council Order of Business</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349668806"/>
                  </a:ext>
                </a:extLst>
              </a:tr>
              <a:tr h="457200">
                <a:tc>
                  <a:txBody>
                    <a:bodyPr/>
                    <a:lstStyle/>
                    <a:p>
                      <a:pPr marL="0" marR="0" algn="ctr">
                        <a:buNone/>
                      </a:pPr>
                      <a:r>
                        <a:rPr lang="en-US" sz="1200">
                          <a:effectLst/>
                        </a:rPr>
                        <a:t>1:15 PM: ODGA Announcements</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Marcus Thornton, ODGA, Jessi Bailey, ODGA</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Updates from the Office of Data Governance and Analytics</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3355486"/>
                  </a:ext>
                </a:extLst>
              </a:tr>
              <a:tr h="457200">
                <a:tc>
                  <a:txBody>
                    <a:bodyPr/>
                    <a:lstStyle/>
                    <a:p>
                      <a:pPr marL="0" marR="0" algn="ctr">
                        <a:buNone/>
                      </a:pPr>
                      <a:r>
                        <a:rPr lang="en-US" sz="1200">
                          <a:effectLst/>
                        </a:rPr>
                        <a:t>1:25 PM: EA 225</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Chris Burroughs, ODGA, and Stephen Smith, VITA</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Updates to the EA 225 for agencies</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7515464"/>
                  </a:ext>
                </a:extLst>
              </a:tr>
              <a:tr h="457200">
                <a:tc>
                  <a:txBody>
                    <a:bodyPr/>
                    <a:lstStyle/>
                    <a:p>
                      <a:pPr marL="0" marR="0" algn="ctr">
                        <a:buNone/>
                      </a:pPr>
                      <a:r>
                        <a:rPr lang="en-US" sz="1200">
                          <a:effectLst/>
                        </a:rPr>
                        <a:t>2:00 PM Break</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Break</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Break</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488062795"/>
                  </a:ext>
                </a:extLst>
              </a:tr>
              <a:tr h="457200">
                <a:tc>
                  <a:txBody>
                    <a:bodyPr/>
                    <a:lstStyle/>
                    <a:p>
                      <a:pPr marL="0" marR="0" algn="ctr">
                        <a:buNone/>
                      </a:pPr>
                      <a:r>
                        <a:rPr lang="en-US" sz="1200">
                          <a:effectLst/>
                        </a:rPr>
                        <a:t>2:05 PM: Reference Data and Master Data</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Chris Burroughs, ODGA</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Introduction to new project for data governance</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8340708"/>
                  </a:ext>
                </a:extLst>
              </a:tr>
              <a:tr h="457200">
                <a:tc>
                  <a:txBody>
                    <a:bodyPr/>
                    <a:lstStyle/>
                    <a:p>
                      <a:pPr marL="0" marR="0" algn="ctr">
                        <a:buNone/>
                      </a:pPr>
                      <a:r>
                        <a:rPr lang="en-US" sz="1200">
                          <a:effectLst/>
                        </a:rPr>
                        <a:t>2:35 PM: Virginia Government Data Collection and Dissemination Practices Act</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Chris Burroughs, ODGA</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Updates to the act that affect agencies</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2678875"/>
                  </a:ext>
                </a:extLst>
              </a:tr>
              <a:tr h="457200">
                <a:tc>
                  <a:txBody>
                    <a:bodyPr/>
                    <a:lstStyle/>
                    <a:p>
                      <a:pPr marL="0" marR="0" algn="ctr">
                        <a:buNone/>
                      </a:pPr>
                      <a:r>
                        <a:rPr lang="en-US" sz="1200">
                          <a:effectLst/>
                        </a:rPr>
                        <a:t>2:45 PM: Upcoming Events</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Jessi Bailey</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Upcoming items for the Office of Data Governance and Analytics</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1462178455"/>
                  </a:ext>
                </a:extLst>
              </a:tr>
              <a:tr h="457200">
                <a:tc>
                  <a:txBody>
                    <a:bodyPr/>
                    <a:lstStyle/>
                    <a:p>
                      <a:pPr marL="0" marR="0" algn="ctr">
                        <a:buNone/>
                      </a:pPr>
                      <a:r>
                        <a:rPr lang="en-US" sz="1200">
                          <a:effectLst/>
                        </a:rPr>
                        <a:t>2:50 PM: Member and Public Comment, Adjourn</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Marcus Thornton, ODGA</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marL="0" marR="0" algn="ctr">
                        <a:buNone/>
                      </a:pPr>
                      <a:r>
                        <a:rPr lang="en-US" sz="1200">
                          <a:effectLst/>
                        </a:rPr>
                        <a:t> </a:t>
                      </a:r>
                      <a:endParaRPr lang="en-US" sz="12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447935"/>
                  </a:ext>
                </a:extLst>
              </a:tr>
            </a:tbl>
          </a:graphicData>
        </a:graphic>
      </p:graphicFrame>
    </p:spTree>
    <p:extLst>
      <p:ext uri="{BB962C8B-B14F-4D97-AF65-F5344CB8AC3E}">
        <p14:creationId xmlns:p14="http://schemas.microsoft.com/office/powerpoint/2010/main" val="404773588"/>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a:spLocks noGrp="1"/>
          </p:cNvSpPr>
          <p:nvPr>
            <p:ph type="title" idx="4294967295"/>
          </p:nvPr>
        </p:nvSpPr>
        <p:spPr>
          <a:xfrm>
            <a:off x="609600" y="365760"/>
            <a:ext cx="10972800" cy="7315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ea typeface="+mn-ea"/>
                <a:cs typeface="+mn-cs"/>
              </a:rPr>
              <a:t>Program Benefits</a:t>
            </a:r>
            <a:endParaRPr kumimoji="0" lang="en-US" b="0" i="0" u="none" strike="noStrike" kern="1200" cap="none" spc="0" normalizeH="0" baseline="0" noProof="0">
              <a:ln>
                <a:noFill/>
              </a:ln>
              <a:effectLst/>
              <a:uLnTx/>
              <a:uFillTx/>
              <a:ea typeface="+mn-ea"/>
              <a:cs typeface="+mn-cs"/>
            </a:endParaRPr>
          </a:p>
        </p:txBody>
      </p:sp>
      <p:sp>
        <p:nvSpPr>
          <p:cNvPr id="3" name="Shape 1">
            <a:extLst>
              <a:ext uri="{C183D7F6-B498-43B3-948B-1728B52AA6E4}">
                <adec:decorative xmlns:adec="http://schemas.microsoft.com/office/drawing/2017/decorative" val="1"/>
              </a:ext>
            </a:extLst>
          </p:cNvPr>
          <p:cNvSpPr/>
          <p:nvPr/>
        </p:nvSpPr>
        <p:spPr>
          <a:xfrm>
            <a:off x="609600" y="1270515"/>
            <a:ext cx="5120641" cy="2122704"/>
          </a:xfrm>
          <a:prstGeom prst="rect">
            <a:avLst/>
          </a:prstGeom>
          <a:solidFill>
            <a:srgbClr val="FFFFFF"/>
          </a:solidFill>
          <a:ln w="25400">
            <a:solidFill>
              <a:srgbClr val="00A896"/>
            </a:solidFill>
            <a:prstDash val="solid"/>
          </a:ln>
          <a:effectLst>
            <a:outerShdw blurRad="76200" dist="25400" dir="8100000" algn="bl" rotWithShape="0">
              <a:srgbClr val="000000">
                <a:alpha val="15000"/>
              </a:srgbClr>
            </a:outerShdw>
          </a:effectLst>
        </p:spPr>
        <p:txBody>
          <a:bodyPr/>
          <a:lstStyle/>
          <a:p>
            <a:endParaRPr lang="en-US" sz="2400"/>
          </a:p>
        </p:txBody>
      </p:sp>
      <p:sp>
        <p:nvSpPr>
          <p:cNvPr id="4" name="Shape 2">
            <a:extLst>
              <a:ext uri="{C183D7F6-B498-43B3-948B-1728B52AA6E4}">
                <adec:decorative xmlns:adec="http://schemas.microsoft.com/office/drawing/2017/decorative" val="1"/>
              </a:ext>
            </a:extLst>
          </p:cNvPr>
          <p:cNvSpPr/>
          <p:nvPr/>
        </p:nvSpPr>
        <p:spPr>
          <a:xfrm>
            <a:off x="609600" y="1270515"/>
            <a:ext cx="5120641" cy="609600"/>
          </a:xfrm>
          <a:prstGeom prst="rect">
            <a:avLst/>
          </a:prstGeom>
          <a:solidFill>
            <a:srgbClr val="00A896"/>
          </a:solidFill>
          <a:ln/>
        </p:spPr>
        <p:txBody>
          <a:bodyPr/>
          <a:lstStyle/>
          <a:p>
            <a:endParaRPr lang="en-US" sz="2400"/>
          </a:p>
        </p:txBody>
      </p:sp>
      <p:sp>
        <p:nvSpPr>
          <p:cNvPr id="5" name="Text 3"/>
          <p:cNvSpPr/>
          <p:nvPr/>
        </p:nvSpPr>
        <p:spPr>
          <a:xfrm>
            <a:off x="853440" y="1392435"/>
            <a:ext cx="4998720" cy="365760"/>
          </a:xfrm>
          <a:prstGeom prst="rect">
            <a:avLst/>
          </a:prstGeom>
          <a:noFill/>
          <a:ln/>
        </p:spPr>
        <p:txBody>
          <a:bodyPr wrap="square" rtlCol="0" anchor="ctr"/>
          <a:lstStyle/>
          <a:p>
            <a:r>
              <a:rPr lang="en-US" sz="2133" b="1">
                <a:solidFill>
                  <a:srgbClr val="FFFFFF"/>
                </a:solidFill>
              </a:rPr>
              <a:t>Operational Efficiency</a:t>
            </a:r>
            <a:endParaRPr lang="en-US" sz="2133"/>
          </a:p>
        </p:txBody>
      </p:sp>
      <p:sp>
        <p:nvSpPr>
          <p:cNvPr id="6" name="Text 4"/>
          <p:cNvSpPr/>
          <p:nvPr/>
        </p:nvSpPr>
        <p:spPr>
          <a:xfrm>
            <a:off x="853440" y="1844187"/>
            <a:ext cx="4998720" cy="1463040"/>
          </a:xfrm>
          <a:prstGeom prst="rect">
            <a:avLst/>
          </a:prstGeom>
          <a:noFill/>
          <a:ln/>
        </p:spPr>
        <p:txBody>
          <a:bodyPr wrap="square" rtlCol="0" anchor="ctr"/>
          <a:lstStyle/>
          <a:p>
            <a:pPr marL="457189" indent="-457189">
              <a:buSzPct val="100000"/>
              <a:buChar char="•"/>
            </a:pPr>
            <a:r>
              <a:rPr lang="en-US" sz="1600">
                <a:solidFill>
                  <a:srgbClr val="2C3E50"/>
                </a:solidFill>
              </a:rPr>
              <a:t>Reduce data collection and maintenance effort</a:t>
            </a:r>
            <a:endParaRPr lang="en-US" sz="1600"/>
          </a:p>
          <a:p>
            <a:pPr marL="457189" indent="-457189">
              <a:buSzPct val="100000"/>
              <a:buChar char="•"/>
            </a:pPr>
            <a:r>
              <a:rPr lang="en-US" sz="1600">
                <a:solidFill>
                  <a:srgbClr val="2C3E50"/>
                </a:solidFill>
              </a:rPr>
              <a:t>Accelerate system development timelines</a:t>
            </a:r>
            <a:endParaRPr lang="en-US" sz="1600"/>
          </a:p>
        </p:txBody>
      </p:sp>
      <p:sp>
        <p:nvSpPr>
          <p:cNvPr id="7" name="Shape 5">
            <a:extLst>
              <a:ext uri="{C183D7F6-B498-43B3-948B-1728B52AA6E4}">
                <adec:decorative xmlns:adec="http://schemas.microsoft.com/office/drawing/2017/decorative" val="1"/>
              </a:ext>
            </a:extLst>
          </p:cNvPr>
          <p:cNvSpPr/>
          <p:nvPr/>
        </p:nvSpPr>
        <p:spPr>
          <a:xfrm>
            <a:off x="6461760" y="1270515"/>
            <a:ext cx="5120641" cy="2122704"/>
          </a:xfrm>
          <a:prstGeom prst="rect">
            <a:avLst/>
          </a:prstGeom>
          <a:solidFill>
            <a:srgbClr val="FFFFFF"/>
          </a:solidFill>
          <a:ln w="25400">
            <a:solidFill>
              <a:srgbClr val="00A896"/>
            </a:solidFill>
            <a:prstDash val="solid"/>
          </a:ln>
          <a:effectLst>
            <a:outerShdw blurRad="76200" dist="25400" dir="8100000" algn="bl" rotWithShape="0">
              <a:srgbClr val="000000">
                <a:alpha val="15000"/>
              </a:srgbClr>
            </a:outerShdw>
          </a:effectLst>
        </p:spPr>
        <p:txBody>
          <a:bodyPr/>
          <a:lstStyle/>
          <a:p>
            <a:endParaRPr lang="en-US" sz="2400"/>
          </a:p>
        </p:txBody>
      </p:sp>
      <p:sp>
        <p:nvSpPr>
          <p:cNvPr id="8" name="Shape 6">
            <a:extLst>
              <a:ext uri="{C183D7F6-B498-43B3-948B-1728B52AA6E4}">
                <adec:decorative xmlns:adec="http://schemas.microsoft.com/office/drawing/2017/decorative" val="1"/>
              </a:ext>
            </a:extLst>
          </p:cNvPr>
          <p:cNvSpPr/>
          <p:nvPr/>
        </p:nvSpPr>
        <p:spPr>
          <a:xfrm>
            <a:off x="6461760" y="1270515"/>
            <a:ext cx="5120641" cy="609600"/>
          </a:xfrm>
          <a:prstGeom prst="rect">
            <a:avLst/>
          </a:prstGeom>
          <a:solidFill>
            <a:srgbClr val="00A896"/>
          </a:solidFill>
          <a:ln/>
        </p:spPr>
        <p:txBody>
          <a:bodyPr/>
          <a:lstStyle/>
          <a:p>
            <a:endParaRPr lang="en-US" sz="2400"/>
          </a:p>
        </p:txBody>
      </p:sp>
      <p:sp>
        <p:nvSpPr>
          <p:cNvPr id="9" name="Text 7"/>
          <p:cNvSpPr/>
          <p:nvPr/>
        </p:nvSpPr>
        <p:spPr>
          <a:xfrm>
            <a:off x="6705600" y="1392435"/>
            <a:ext cx="4998720" cy="365760"/>
          </a:xfrm>
          <a:prstGeom prst="rect">
            <a:avLst/>
          </a:prstGeom>
          <a:noFill/>
          <a:ln/>
        </p:spPr>
        <p:txBody>
          <a:bodyPr wrap="square" rtlCol="0" anchor="ctr"/>
          <a:lstStyle/>
          <a:p>
            <a:r>
              <a:rPr lang="en-US" sz="2133" b="1">
                <a:solidFill>
                  <a:srgbClr val="FFFFFF"/>
                </a:solidFill>
              </a:rPr>
              <a:t>Data Quality</a:t>
            </a:r>
            <a:endParaRPr lang="en-US" sz="2133"/>
          </a:p>
        </p:txBody>
      </p:sp>
      <p:sp>
        <p:nvSpPr>
          <p:cNvPr id="10" name="Text 8"/>
          <p:cNvSpPr/>
          <p:nvPr/>
        </p:nvSpPr>
        <p:spPr>
          <a:xfrm>
            <a:off x="6705600" y="1844187"/>
            <a:ext cx="4998720" cy="1463040"/>
          </a:xfrm>
          <a:prstGeom prst="rect">
            <a:avLst/>
          </a:prstGeom>
          <a:noFill/>
          <a:ln/>
        </p:spPr>
        <p:txBody>
          <a:bodyPr wrap="square" rtlCol="0" anchor="ctr"/>
          <a:lstStyle/>
          <a:p>
            <a:pPr marL="457189" indent="-457189">
              <a:buSzPct val="100000"/>
              <a:buChar char="•"/>
            </a:pPr>
            <a:r>
              <a:rPr lang="en-US" sz="1600">
                <a:solidFill>
                  <a:srgbClr val="2C3E50"/>
                </a:solidFill>
              </a:rPr>
              <a:t>Single source of truth from authoritative systems</a:t>
            </a:r>
            <a:endParaRPr lang="en-US" sz="1600"/>
          </a:p>
          <a:p>
            <a:pPr marL="457189" indent="-457189">
              <a:buSzPct val="100000"/>
              <a:buChar char="•"/>
            </a:pPr>
            <a:r>
              <a:rPr lang="en-US" sz="1600">
                <a:solidFill>
                  <a:srgbClr val="2C3E50"/>
                </a:solidFill>
              </a:rPr>
              <a:t>Greater accuracy and timeliness</a:t>
            </a:r>
            <a:endParaRPr lang="en-US" sz="1600"/>
          </a:p>
          <a:p>
            <a:pPr marL="457189" indent="-457189">
              <a:buSzPct val="100000"/>
              <a:buChar char="•"/>
            </a:pPr>
            <a:r>
              <a:rPr lang="en-US" sz="1600">
                <a:solidFill>
                  <a:srgbClr val="2C3E50"/>
                </a:solidFill>
              </a:rPr>
              <a:t>Consistent reporting and analytics</a:t>
            </a:r>
            <a:endParaRPr lang="en-US" sz="1600"/>
          </a:p>
        </p:txBody>
      </p:sp>
      <p:sp>
        <p:nvSpPr>
          <p:cNvPr id="11" name="Shape 9">
            <a:extLst>
              <a:ext uri="{C183D7F6-B498-43B3-948B-1728B52AA6E4}">
                <adec:decorative xmlns:adec="http://schemas.microsoft.com/office/drawing/2017/decorative" val="1"/>
              </a:ext>
            </a:extLst>
          </p:cNvPr>
          <p:cNvSpPr/>
          <p:nvPr/>
        </p:nvSpPr>
        <p:spPr>
          <a:xfrm>
            <a:off x="609600" y="3688374"/>
            <a:ext cx="5120641" cy="2122704"/>
          </a:xfrm>
          <a:prstGeom prst="rect">
            <a:avLst/>
          </a:prstGeom>
          <a:solidFill>
            <a:srgbClr val="FFFFFF"/>
          </a:solidFill>
          <a:ln w="25400">
            <a:solidFill>
              <a:srgbClr val="00A896"/>
            </a:solidFill>
            <a:prstDash val="solid"/>
          </a:ln>
          <a:effectLst>
            <a:outerShdw blurRad="76200" dist="25400" dir="8100000" algn="bl" rotWithShape="0">
              <a:srgbClr val="000000">
                <a:alpha val="15000"/>
              </a:srgbClr>
            </a:outerShdw>
          </a:effectLst>
        </p:spPr>
        <p:txBody>
          <a:bodyPr/>
          <a:lstStyle/>
          <a:p>
            <a:endParaRPr lang="en-US" sz="2400"/>
          </a:p>
        </p:txBody>
      </p:sp>
      <p:sp>
        <p:nvSpPr>
          <p:cNvPr id="12" name="Shape 10">
            <a:extLst>
              <a:ext uri="{C183D7F6-B498-43B3-948B-1728B52AA6E4}">
                <adec:decorative xmlns:adec="http://schemas.microsoft.com/office/drawing/2017/decorative" val="1"/>
              </a:ext>
            </a:extLst>
          </p:cNvPr>
          <p:cNvSpPr/>
          <p:nvPr/>
        </p:nvSpPr>
        <p:spPr>
          <a:xfrm>
            <a:off x="609600" y="3688374"/>
            <a:ext cx="5120641" cy="609600"/>
          </a:xfrm>
          <a:prstGeom prst="rect">
            <a:avLst/>
          </a:prstGeom>
          <a:solidFill>
            <a:srgbClr val="00A896"/>
          </a:solidFill>
          <a:ln/>
        </p:spPr>
        <p:txBody>
          <a:bodyPr/>
          <a:lstStyle/>
          <a:p>
            <a:endParaRPr lang="en-US" sz="2400"/>
          </a:p>
        </p:txBody>
      </p:sp>
      <p:sp>
        <p:nvSpPr>
          <p:cNvPr id="13" name="Text 11"/>
          <p:cNvSpPr/>
          <p:nvPr/>
        </p:nvSpPr>
        <p:spPr>
          <a:xfrm>
            <a:off x="853440" y="3810294"/>
            <a:ext cx="4998720" cy="365760"/>
          </a:xfrm>
          <a:prstGeom prst="rect">
            <a:avLst/>
          </a:prstGeom>
          <a:noFill/>
          <a:ln/>
        </p:spPr>
        <p:txBody>
          <a:bodyPr wrap="square" rtlCol="0" anchor="ctr"/>
          <a:lstStyle/>
          <a:p>
            <a:r>
              <a:rPr lang="en-US" sz="2133" b="1">
                <a:solidFill>
                  <a:srgbClr val="FFFFFF"/>
                </a:solidFill>
              </a:rPr>
              <a:t>Interoperability</a:t>
            </a:r>
            <a:endParaRPr lang="en-US" sz="2133"/>
          </a:p>
        </p:txBody>
      </p:sp>
      <p:sp>
        <p:nvSpPr>
          <p:cNvPr id="14" name="Text 12"/>
          <p:cNvSpPr/>
          <p:nvPr/>
        </p:nvSpPr>
        <p:spPr>
          <a:xfrm>
            <a:off x="853440" y="4262046"/>
            <a:ext cx="4998720" cy="1463040"/>
          </a:xfrm>
          <a:prstGeom prst="rect">
            <a:avLst/>
          </a:prstGeom>
          <a:noFill/>
          <a:ln/>
        </p:spPr>
        <p:txBody>
          <a:bodyPr wrap="square" rtlCol="0" anchor="ctr"/>
          <a:lstStyle/>
          <a:p>
            <a:pPr marL="457189" indent="-457189">
              <a:buSzPct val="100000"/>
              <a:buChar char="•"/>
            </a:pPr>
            <a:r>
              <a:rPr lang="en-US" sz="1600">
                <a:solidFill>
                  <a:srgbClr val="2C3E50"/>
                </a:solidFill>
              </a:rPr>
              <a:t>Common identifiers across agencies</a:t>
            </a:r>
            <a:endParaRPr lang="en-US" sz="1600"/>
          </a:p>
          <a:p>
            <a:pPr marL="457189" indent="-457189">
              <a:buSzPct val="100000"/>
              <a:buChar char="•"/>
            </a:pPr>
            <a:r>
              <a:rPr lang="en-US" sz="1600">
                <a:solidFill>
                  <a:srgbClr val="2C3E50"/>
                </a:solidFill>
              </a:rPr>
              <a:t>Seamless data integration</a:t>
            </a:r>
            <a:endParaRPr lang="en-US" sz="1600"/>
          </a:p>
          <a:p>
            <a:pPr marL="457189" indent="-457189">
              <a:buSzPct val="100000"/>
              <a:buChar char="•"/>
            </a:pPr>
            <a:r>
              <a:rPr lang="en-US" sz="1600">
                <a:solidFill>
                  <a:srgbClr val="2C3E50"/>
                </a:solidFill>
              </a:rPr>
              <a:t>Enhanced cross-agency collaboration</a:t>
            </a:r>
            <a:endParaRPr lang="en-US" sz="1600"/>
          </a:p>
        </p:txBody>
      </p:sp>
      <p:sp>
        <p:nvSpPr>
          <p:cNvPr id="15" name="Shape 13">
            <a:extLst>
              <a:ext uri="{C183D7F6-B498-43B3-948B-1728B52AA6E4}">
                <adec:decorative xmlns:adec="http://schemas.microsoft.com/office/drawing/2017/decorative" val="1"/>
              </a:ext>
            </a:extLst>
          </p:cNvPr>
          <p:cNvSpPr/>
          <p:nvPr/>
        </p:nvSpPr>
        <p:spPr>
          <a:xfrm>
            <a:off x="6461760" y="3688374"/>
            <a:ext cx="5120641" cy="2122704"/>
          </a:xfrm>
          <a:prstGeom prst="rect">
            <a:avLst/>
          </a:prstGeom>
          <a:solidFill>
            <a:srgbClr val="FFFFFF"/>
          </a:solidFill>
          <a:ln w="25400">
            <a:solidFill>
              <a:srgbClr val="00A896"/>
            </a:solidFill>
            <a:prstDash val="solid"/>
          </a:ln>
          <a:effectLst>
            <a:outerShdw blurRad="76200" dist="25400" dir="8100000" algn="bl" rotWithShape="0">
              <a:srgbClr val="000000">
                <a:alpha val="15000"/>
              </a:srgbClr>
            </a:outerShdw>
          </a:effectLst>
        </p:spPr>
        <p:txBody>
          <a:bodyPr/>
          <a:lstStyle/>
          <a:p>
            <a:endParaRPr lang="en-US" sz="2400"/>
          </a:p>
        </p:txBody>
      </p:sp>
      <p:sp>
        <p:nvSpPr>
          <p:cNvPr id="16" name="Shape 14">
            <a:extLst>
              <a:ext uri="{C183D7F6-B498-43B3-948B-1728B52AA6E4}">
                <adec:decorative xmlns:adec="http://schemas.microsoft.com/office/drawing/2017/decorative" val="1"/>
              </a:ext>
            </a:extLst>
          </p:cNvPr>
          <p:cNvSpPr/>
          <p:nvPr/>
        </p:nvSpPr>
        <p:spPr>
          <a:xfrm>
            <a:off x="6461760" y="3718560"/>
            <a:ext cx="5120640" cy="609600"/>
          </a:xfrm>
          <a:prstGeom prst="rect">
            <a:avLst/>
          </a:prstGeom>
          <a:solidFill>
            <a:srgbClr val="00A896"/>
          </a:solidFill>
          <a:ln/>
        </p:spPr>
        <p:txBody>
          <a:bodyPr/>
          <a:lstStyle/>
          <a:p>
            <a:endParaRPr lang="en-US" sz="2400"/>
          </a:p>
        </p:txBody>
      </p:sp>
      <p:sp>
        <p:nvSpPr>
          <p:cNvPr id="17" name="Text 15"/>
          <p:cNvSpPr/>
          <p:nvPr/>
        </p:nvSpPr>
        <p:spPr>
          <a:xfrm>
            <a:off x="6705600" y="3840480"/>
            <a:ext cx="5359340" cy="365760"/>
          </a:xfrm>
          <a:prstGeom prst="rect">
            <a:avLst/>
          </a:prstGeom>
          <a:noFill/>
          <a:ln/>
        </p:spPr>
        <p:txBody>
          <a:bodyPr wrap="square" rtlCol="0" anchor="ctr"/>
          <a:lstStyle/>
          <a:p>
            <a:r>
              <a:rPr lang="en-US" sz="2133" b="1">
                <a:solidFill>
                  <a:srgbClr val="FFFFFF"/>
                </a:solidFill>
              </a:rPr>
              <a:t>Strategic Foundation</a:t>
            </a:r>
            <a:endParaRPr lang="en-US" sz="2133"/>
          </a:p>
        </p:txBody>
      </p:sp>
      <p:sp>
        <p:nvSpPr>
          <p:cNvPr id="18" name="Text 16"/>
          <p:cNvSpPr/>
          <p:nvPr/>
        </p:nvSpPr>
        <p:spPr>
          <a:xfrm>
            <a:off x="6705600" y="4262046"/>
            <a:ext cx="4998720" cy="1463040"/>
          </a:xfrm>
          <a:prstGeom prst="rect">
            <a:avLst/>
          </a:prstGeom>
          <a:noFill/>
          <a:ln/>
        </p:spPr>
        <p:txBody>
          <a:bodyPr wrap="square" rtlCol="0" anchor="ctr"/>
          <a:lstStyle/>
          <a:p>
            <a:pPr marL="457189" indent="-457189">
              <a:buSzPct val="100000"/>
              <a:buChar char="•"/>
            </a:pPr>
            <a:r>
              <a:rPr lang="en-US" sz="1600">
                <a:solidFill>
                  <a:srgbClr val="2C3E50"/>
                </a:solidFill>
              </a:rPr>
              <a:t>Scalable platform for additional domains</a:t>
            </a:r>
            <a:endParaRPr lang="en-US" sz="1600"/>
          </a:p>
          <a:p>
            <a:pPr marL="457189" indent="-457189">
              <a:buSzPct val="100000"/>
              <a:buChar char="•"/>
            </a:pPr>
            <a:r>
              <a:rPr lang="en-US" sz="1600">
                <a:solidFill>
                  <a:srgbClr val="2C3E50"/>
                </a:solidFill>
              </a:rPr>
              <a:t>Governance framework in place</a:t>
            </a:r>
            <a:endParaRPr lang="en-US" sz="1600"/>
          </a:p>
          <a:p>
            <a:pPr marL="457189" indent="-457189">
              <a:buSzPct val="100000"/>
              <a:buChar char="•"/>
            </a:pPr>
            <a:r>
              <a:rPr lang="en-US" sz="1600">
                <a:solidFill>
                  <a:srgbClr val="2C3E50"/>
                </a:solidFill>
              </a:rPr>
              <a:t>Pathway to citizen MDM</a:t>
            </a:r>
            <a:endParaRPr lang="en-US" sz="1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36"/>
          <p:cNvSpPr/>
          <p:nvPr/>
        </p:nvSpPr>
        <p:spPr>
          <a:xfrm>
            <a:off x="243837" y="5912942"/>
            <a:ext cx="11704320" cy="268224"/>
          </a:xfrm>
          <a:prstGeom prst="rect">
            <a:avLst/>
          </a:prstGeom>
          <a:noFill/>
          <a:ln/>
        </p:spPr>
        <p:txBody>
          <a:bodyPr wrap="square" lIns="0" tIns="0" rIns="0" bIns="0" rtlCol="0" anchor="ctr"/>
          <a:lstStyle/>
          <a:p>
            <a:pPr algn="ctr"/>
            <a:r>
              <a:rPr lang="en-US" sz="1400">
                <a:solidFill>
                  <a:schemeClr val="tx1">
                    <a:lumMod val="50000"/>
                  </a:schemeClr>
                </a:solidFill>
                <a:latin typeface="Calibri" pitchFamily="34" charset="0"/>
                <a:ea typeface="Calibri" pitchFamily="34" charset="-122"/>
                <a:cs typeface="Calibri" pitchFamily="34" charset="-120"/>
              </a:rPr>
              <a:t> Sources: U.S. Census Bureau  ·  UVA Weldon Cooper Center  ·  VDH  ·  DHCD  ·  USDA ERS  ·  Dept. of Elections  ·  VDEM  ·  VDOT  ·  VEDP  ·  HUD/USPS  ·  VGIN</a:t>
            </a:r>
            <a:endParaRPr lang="en-US" sz="1400">
              <a:solidFill>
                <a:schemeClr val="tx1">
                  <a:lumMod val="50000"/>
                </a:schemeClr>
              </a:solidFill>
            </a:endParaRPr>
          </a:p>
        </p:txBody>
      </p:sp>
      <p:sp>
        <p:nvSpPr>
          <p:cNvPr id="11" name="Title 10">
            <a:extLst>
              <a:ext uri="{FF2B5EF4-FFF2-40B4-BE49-F238E27FC236}">
                <a16:creationId xmlns:a16="http://schemas.microsoft.com/office/drawing/2014/main" id="{A93B6851-97AC-B71B-7BDE-515CAF152742}"/>
              </a:ext>
            </a:extLst>
          </p:cNvPr>
          <p:cNvSpPr>
            <a:spLocks noGrp="1"/>
          </p:cNvSpPr>
          <p:nvPr>
            <p:ph type="title"/>
          </p:nvPr>
        </p:nvSpPr>
        <p:spPr/>
        <p:txBody>
          <a:bodyPr>
            <a:noAutofit/>
          </a:bodyPr>
          <a:lstStyle/>
          <a:p>
            <a:r>
              <a:rPr lang="en-US"/>
              <a:t>Jurisdiction Reference Data: What's Included</a:t>
            </a:r>
          </a:p>
        </p:txBody>
      </p:sp>
      <p:pic>
        <p:nvPicPr>
          <p:cNvPr id="20" name="Picture 19" descr="A four-panel graphic describing the contents of a Virginia locality reference dataset. The first panel, Jurisdiction Records, covers all 133 Virginia counties and independent cities, 700 incorporated towns and Census-Designated Places, official legal names and federal FIPS codes for every jurisdiction, geographic area in square miles and calculated population density, and quarterly updates validated against the U.S. Census and VGIS. The second panel, Population and Socioeconomic Data, includes 2020 Census population counts and current ACS 5-year estimates, UVA Weldon Cooper Center population estimates, median household income adjusted for inflation from ACS, broadband internet coverage rates from DHCD Commonwealth Connect, the CDC Social Vulnerability Index from the VDH Office of Health Equity, and USDA Rural-Urban Continuum classifications on a 1–9 scale. The third panel, Regional Framework Alignments, maps every jurisdiction to the administrative regions used by state agencies, including Planning District Commissions (DHCD), Health Districts (VDH) and Emergency Regions (VDEM), Congressional, Senate, and House of Delegates Districts, VDOT Transportation Districts and Economic Regions (VEDP), and Workforce Areas (VCCS) and School Divisions (DOE). The fourth panel, ZIP Code Crosswalk, maps every ZIP code to the correct county or independent city, handles ZIPs that span multiple jurisdiction boundaries, identifies the primary jurisdiction for each ZIP code, links ZIP codes to specific towns and communities, supports address validation across agency systems, and is updated quarterly from federal HUD/USPS postal data.">
            <a:extLst>
              <a:ext uri="{FF2B5EF4-FFF2-40B4-BE49-F238E27FC236}">
                <a16:creationId xmlns:a16="http://schemas.microsoft.com/office/drawing/2014/main" id="{A58A539E-A65E-A70B-4D0E-66AC9E7645C7}"/>
              </a:ext>
            </a:extLst>
          </p:cNvPr>
          <p:cNvPicPr>
            <a:picLocks noChangeAspect="1"/>
          </p:cNvPicPr>
          <p:nvPr/>
        </p:nvPicPr>
        <p:blipFill>
          <a:blip r:embed="rId3"/>
          <a:stretch>
            <a:fillRect/>
          </a:stretch>
        </p:blipFill>
        <p:spPr>
          <a:xfrm>
            <a:off x="676466" y="983631"/>
            <a:ext cx="10839063" cy="506342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F01FE2-A4D7-0938-5BBE-279AB6F3B6EA}"/>
              </a:ext>
            </a:extLst>
          </p:cNvPr>
          <p:cNvSpPr>
            <a:spLocks noGrp="1"/>
          </p:cNvSpPr>
          <p:nvPr>
            <p:ph type="title"/>
          </p:nvPr>
        </p:nvSpPr>
        <p:spPr/>
        <p:txBody>
          <a:bodyPr/>
          <a:lstStyle/>
          <a:p>
            <a:r>
              <a:rPr lang="en-US"/>
              <a:t>Data Marketplace</a:t>
            </a:r>
          </a:p>
        </p:txBody>
      </p:sp>
      <p:sp>
        <p:nvSpPr>
          <p:cNvPr id="5" name="Text Placeholder 4">
            <a:extLst>
              <a:ext uri="{FF2B5EF4-FFF2-40B4-BE49-F238E27FC236}">
                <a16:creationId xmlns:a16="http://schemas.microsoft.com/office/drawing/2014/main" id="{956B1DF7-1603-3C4C-807A-3BB6D1067365}"/>
              </a:ext>
            </a:extLst>
          </p:cNvPr>
          <p:cNvSpPr>
            <a:spLocks noGrp="1"/>
          </p:cNvSpPr>
          <p:nvPr>
            <p:ph type="body" idx="1"/>
          </p:nvPr>
        </p:nvSpPr>
        <p:spPr/>
        <p:txBody>
          <a:bodyPr/>
          <a:lstStyle/>
          <a:p>
            <a:r>
              <a:rPr lang="en-US"/>
              <a:t>Demo</a:t>
            </a:r>
          </a:p>
        </p:txBody>
      </p:sp>
      <p:sp>
        <p:nvSpPr>
          <p:cNvPr id="4" name="Slide Number Placeholder 3">
            <a:extLst>
              <a:ext uri="{FF2B5EF4-FFF2-40B4-BE49-F238E27FC236}">
                <a16:creationId xmlns:a16="http://schemas.microsoft.com/office/drawing/2014/main" id="{06A5D437-4BF3-5484-7258-D437D6CE6B04}"/>
              </a:ext>
            </a:extLst>
          </p:cNvPr>
          <p:cNvSpPr>
            <a:spLocks noGrp="1"/>
          </p:cNvSpPr>
          <p:nvPr>
            <p:ph type="sldNum" sz="quarter" idx="4294967295"/>
          </p:nvPr>
        </p:nvSpPr>
        <p:spPr>
          <a:xfrm>
            <a:off x="9448800" y="6356350"/>
            <a:ext cx="2743200" cy="365125"/>
          </a:xfrm>
        </p:spPr>
        <p:txBody>
          <a:bodyPr/>
          <a:lstStyle/>
          <a:p>
            <a:fld id="{7A3832A0-79CF-4AB2-A86D-F6819D2BCBA5}" type="slidenum">
              <a:rPr lang="en-US" smtClean="0"/>
              <a:pPr/>
              <a:t>22</a:t>
            </a:fld>
            <a:endParaRPr lang="en-US"/>
          </a:p>
        </p:txBody>
      </p:sp>
    </p:spTree>
    <p:extLst>
      <p:ext uri="{BB962C8B-B14F-4D97-AF65-F5344CB8AC3E}">
        <p14:creationId xmlns:p14="http://schemas.microsoft.com/office/powerpoint/2010/main" val="1207300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83510A-4CAD-757D-1D0A-29B5644DAE4E}"/>
              </a:ext>
            </a:extLst>
          </p:cNvPr>
          <p:cNvSpPr>
            <a:spLocks noChangeArrowheads="1"/>
          </p:cNvSpPr>
          <p:nvPr/>
        </p:nvSpPr>
        <p:spPr bwMode="auto">
          <a:xfrm>
            <a:off x="852835" y="824236"/>
            <a:ext cx="5914376"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400" b="1">
                <a:latin typeface="Arial" panose="020B0604020202020204" pitchFamily="34" charset="0"/>
              </a:rPr>
              <a:t>Geographic &amp; Location Data</a:t>
            </a:r>
            <a:endParaRPr lang="en-US" altLang="en-US" sz="1400">
              <a:latin typeface="Arial" panose="020B0604020202020204" pitchFamily="34" charset="0"/>
            </a:endParaRPr>
          </a:p>
          <a:p>
            <a:pPr marL="228594" indent="-228594" defTabSz="1219170" eaLnBrk="0" fontAlgn="base" hangingPunct="0">
              <a:spcBef>
                <a:spcPct val="0"/>
              </a:spcBef>
              <a:spcAft>
                <a:spcPct val="0"/>
              </a:spcAft>
              <a:buFont typeface="Arial" panose="020B0604020202020204" pitchFamily="34" charset="0"/>
              <a:buChar char="•"/>
            </a:pPr>
            <a:r>
              <a:rPr lang="en-US" altLang="en-US" sz="1400" b="1">
                <a:solidFill>
                  <a:srgbClr val="00B050"/>
                </a:solidFill>
                <a:latin typeface="Arial" panose="020B0604020202020204" pitchFamily="34" charset="0"/>
              </a:rPr>
              <a:t>Counties and jurisdictions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ZIP codes and postal addresses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Census tracts and voting districts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State parks and public lands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Road segments and transportation networks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Emergency service zones </a:t>
            </a:r>
          </a:p>
          <a:p>
            <a:pPr defTabSz="1219170" eaLnBrk="0" fontAlgn="base" hangingPunct="0">
              <a:spcBef>
                <a:spcPct val="0"/>
              </a:spcBef>
              <a:spcAft>
                <a:spcPct val="0"/>
              </a:spcAft>
            </a:pPr>
            <a:endParaRPr lang="en-US" altLang="en-US" sz="1400" b="1">
              <a:latin typeface="Arial" panose="020B0604020202020204" pitchFamily="34" charset="0"/>
            </a:endParaRPr>
          </a:p>
          <a:p>
            <a:pPr defTabSz="1219170" eaLnBrk="0" fontAlgn="base" hangingPunct="0">
              <a:spcBef>
                <a:spcPct val="0"/>
              </a:spcBef>
              <a:spcAft>
                <a:spcPct val="0"/>
              </a:spcAft>
            </a:pPr>
            <a:r>
              <a:rPr lang="en-US" altLang="en-US" sz="1400" b="1">
                <a:latin typeface="Arial" panose="020B0604020202020204" pitchFamily="34" charset="0"/>
              </a:rPr>
              <a:t>Organizational Data</a:t>
            </a:r>
            <a:endParaRPr lang="en-US" altLang="en-US" sz="1400">
              <a:latin typeface="Arial" panose="020B0604020202020204" pitchFamily="34" charset="0"/>
            </a:endParaRP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State agencies and departments (official names, codes, hierarchies) </a:t>
            </a:r>
          </a:p>
          <a:p>
            <a:pPr marL="228594" indent="-228594" defTabSz="1219170" eaLnBrk="0" fontAlgn="base" hangingPunct="0">
              <a:spcBef>
                <a:spcPct val="0"/>
              </a:spcBef>
              <a:spcAft>
                <a:spcPct val="0"/>
              </a:spcAft>
              <a:buFont typeface="Arial" panose="020B0604020202020204" pitchFamily="34" charset="0"/>
              <a:buChar char="•"/>
            </a:pPr>
            <a:r>
              <a:rPr lang="en-US" altLang="en-US" sz="1400" b="1">
                <a:solidFill>
                  <a:srgbClr val="00B050"/>
                </a:solidFill>
                <a:latin typeface="Arial" panose="020B0604020202020204" pitchFamily="34" charset="0"/>
              </a:rPr>
              <a:t>Local government entities (cities, towns, counties)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Educational institutions (K-12 schools, colleges, universities)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Healthcare facilities and providers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Non-profit organizations receiving state funding </a:t>
            </a:r>
          </a:p>
          <a:p>
            <a:pPr defTabSz="1219170" eaLnBrk="0" fontAlgn="base" hangingPunct="0">
              <a:spcBef>
                <a:spcPct val="0"/>
              </a:spcBef>
              <a:spcAft>
                <a:spcPct val="0"/>
              </a:spcAft>
            </a:pPr>
            <a:endParaRPr lang="en-US" altLang="en-US" sz="1400" b="1">
              <a:latin typeface="Arial" panose="020B0604020202020204" pitchFamily="34" charset="0"/>
            </a:endParaRPr>
          </a:p>
          <a:p>
            <a:pPr defTabSz="1219170" eaLnBrk="0" fontAlgn="base" hangingPunct="0">
              <a:spcBef>
                <a:spcPct val="0"/>
              </a:spcBef>
              <a:spcAft>
                <a:spcPct val="0"/>
              </a:spcAft>
            </a:pPr>
            <a:r>
              <a:rPr lang="en-US" altLang="en-US" sz="1400" b="1">
                <a:latin typeface="Arial" panose="020B0604020202020204" pitchFamily="34" charset="0"/>
              </a:rPr>
              <a:t>Financial &amp; Procurement</a:t>
            </a:r>
            <a:endParaRPr lang="en-US" altLang="en-US" sz="1400">
              <a:latin typeface="Arial" panose="020B0604020202020204" pitchFamily="34" charset="0"/>
            </a:endParaRP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Vendors and contractors doing business with the state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Chart of accounts codes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Budget categories and fund codes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Procurement codes and commodity classifications </a:t>
            </a:r>
          </a:p>
          <a:p>
            <a:pPr marL="228594" indent="-228594" defTabSz="1219170" eaLnBrk="0" fontAlgn="base" hangingPunct="0">
              <a:spcBef>
                <a:spcPct val="0"/>
              </a:spcBef>
              <a:spcAft>
                <a:spcPct val="0"/>
              </a:spcAft>
              <a:buFont typeface="Arial" panose="020B0604020202020204" pitchFamily="34" charset="0"/>
              <a:buChar char="•"/>
            </a:pPr>
            <a:endParaRPr lang="en-US" altLang="en-US" sz="1400">
              <a:latin typeface="Arial" panose="020B0604020202020204" pitchFamily="34" charset="0"/>
            </a:endParaRPr>
          </a:p>
          <a:p>
            <a:pPr lvl="0" eaLnBrk="0" fontAlgn="base" hangingPunct="0">
              <a:spcBef>
                <a:spcPct val="0"/>
              </a:spcBef>
              <a:spcAft>
                <a:spcPct val="0"/>
              </a:spcAft>
            </a:pPr>
            <a:r>
              <a:rPr lang="en-US" altLang="en-US" sz="1400" b="1">
                <a:latin typeface="Arial" panose="020B0604020202020204" pitchFamily="34" charset="0"/>
              </a:rPr>
              <a:t>Asset Management</a:t>
            </a:r>
            <a:endParaRPr lang="en-US" altLang="en-US" sz="1400">
              <a:latin typeface="Arial" panose="020B0604020202020204" pitchFamily="34" charset="0"/>
            </a:endParaRPr>
          </a:p>
          <a:p>
            <a:pPr marL="228594" indent="-228594"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Infrastructure assets (bridges, roads, utilities) </a:t>
            </a:r>
          </a:p>
          <a:p>
            <a:pPr marL="228594" indent="-228594"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Public facilities and amenities </a:t>
            </a:r>
          </a:p>
          <a:p>
            <a:pPr marL="228594" indent="-228594"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State-owned vehicles and equipment </a:t>
            </a:r>
          </a:p>
          <a:p>
            <a:pPr defTabSz="1219170" eaLnBrk="0" fontAlgn="base" hangingPunct="0">
              <a:spcBef>
                <a:spcPct val="0"/>
              </a:spcBef>
              <a:spcAft>
                <a:spcPct val="0"/>
              </a:spcAft>
            </a:pPr>
            <a:endParaRPr lang="en-US" altLang="en-US" sz="1400">
              <a:latin typeface="Arial" panose="020B0604020202020204" pitchFamily="34" charset="0"/>
            </a:endParaRPr>
          </a:p>
          <a:p>
            <a:pPr defTabSz="1219170" eaLnBrk="0" fontAlgn="base" hangingPunct="0">
              <a:spcBef>
                <a:spcPct val="0"/>
              </a:spcBef>
              <a:spcAft>
                <a:spcPct val="0"/>
              </a:spcAft>
            </a:pPr>
            <a:endParaRPr lang="en-US" altLang="en-US" sz="1400" b="1">
              <a:latin typeface="Arial" panose="020B0604020202020204" pitchFamily="34" charset="0"/>
            </a:endParaRPr>
          </a:p>
        </p:txBody>
      </p:sp>
      <p:sp>
        <p:nvSpPr>
          <p:cNvPr id="4" name="TextBox 3">
            <a:extLst>
              <a:ext uri="{FF2B5EF4-FFF2-40B4-BE49-F238E27FC236}">
                <a16:creationId xmlns:a16="http://schemas.microsoft.com/office/drawing/2014/main" id="{08DBE7F2-C003-67D2-7E92-928C280A59DE}"/>
              </a:ext>
            </a:extLst>
          </p:cNvPr>
          <p:cNvSpPr txBox="1"/>
          <p:nvPr/>
        </p:nvSpPr>
        <p:spPr>
          <a:xfrm>
            <a:off x="6292490" y="1239734"/>
            <a:ext cx="6096000" cy="4401205"/>
          </a:xfrm>
          <a:prstGeom prst="rect">
            <a:avLst/>
          </a:prstGeom>
          <a:noFill/>
        </p:spPr>
        <p:txBody>
          <a:bodyPr wrap="square">
            <a:spAutoFit/>
          </a:bodyPr>
          <a:lstStyle/>
          <a:p>
            <a:pPr defTabSz="1219170" eaLnBrk="0" fontAlgn="base" hangingPunct="0">
              <a:spcBef>
                <a:spcPct val="0"/>
              </a:spcBef>
              <a:spcAft>
                <a:spcPct val="0"/>
              </a:spcAft>
            </a:pPr>
            <a:r>
              <a:rPr lang="en-US" altLang="en-US" sz="1400" b="1">
                <a:latin typeface="Arial" panose="020B0604020202020204" pitchFamily="34" charset="0"/>
              </a:rPr>
              <a:t>Human Resources</a:t>
            </a:r>
            <a:endParaRPr lang="en-US" altLang="en-US" sz="1400">
              <a:latin typeface="Arial" panose="020B0604020202020204" pitchFamily="34" charset="0"/>
            </a:endParaRP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Job classifications and position codes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Organizational units and cost centers </a:t>
            </a:r>
          </a:p>
          <a:p>
            <a:pPr defTabSz="1219170" eaLnBrk="0" fontAlgn="base" hangingPunct="0">
              <a:spcBef>
                <a:spcPct val="0"/>
              </a:spcBef>
              <a:spcAft>
                <a:spcPct val="0"/>
              </a:spcAft>
            </a:pPr>
            <a:endParaRPr lang="en-US" altLang="en-US" sz="1400" b="1">
              <a:latin typeface="Arial" panose="020B0604020202020204" pitchFamily="34" charset="0"/>
            </a:endParaRPr>
          </a:p>
          <a:p>
            <a:pPr defTabSz="1219170" eaLnBrk="0" fontAlgn="base" hangingPunct="0">
              <a:spcBef>
                <a:spcPct val="0"/>
              </a:spcBef>
              <a:spcAft>
                <a:spcPct val="0"/>
              </a:spcAft>
            </a:pPr>
            <a:r>
              <a:rPr lang="en-US" altLang="en-US" sz="1400" b="1">
                <a:latin typeface="Arial" panose="020B0604020202020204" pitchFamily="34" charset="0"/>
              </a:rPr>
              <a:t>Regulatory &amp; Licensing</a:t>
            </a:r>
            <a:endParaRPr lang="en-US" altLang="en-US" sz="1400">
              <a:latin typeface="Arial" panose="020B0604020202020204" pitchFamily="34" charset="0"/>
            </a:endParaRP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Professional licenses and certifications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Permit types and classifications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Regulatory codes and standards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Program eligibility codes </a:t>
            </a:r>
          </a:p>
          <a:p>
            <a:pPr defTabSz="1219170" eaLnBrk="0" fontAlgn="base" hangingPunct="0">
              <a:spcBef>
                <a:spcPct val="0"/>
              </a:spcBef>
              <a:spcAft>
                <a:spcPct val="0"/>
              </a:spcAft>
            </a:pPr>
            <a:endParaRPr lang="en-US" altLang="en-US" sz="1400" b="1">
              <a:latin typeface="Arial" panose="020B0604020202020204" pitchFamily="34" charset="0"/>
            </a:endParaRPr>
          </a:p>
          <a:p>
            <a:pPr defTabSz="1219170" eaLnBrk="0" fontAlgn="base" hangingPunct="0">
              <a:spcBef>
                <a:spcPct val="0"/>
              </a:spcBef>
              <a:spcAft>
                <a:spcPct val="0"/>
              </a:spcAft>
            </a:pPr>
            <a:r>
              <a:rPr lang="en-US" altLang="en-US" sz="1400" b="1">
                <a:latin typeface="Arial" panose="020B0604020202020204" pitchFamily="34" charset="0"/>
              </a:rPr>
              <a:t>National/State Standards</a:t>
            </a:r>
            <a:endParaRPr lang="en-US" altLang="en-US" sz="1400">
              <a:latin typeface="Arial" panose="020B0604020202020204" pitchFamily="34" charset="0"/>
            </a:endParaRPr>
          </a:p>
          <a:p>
            <a:pPr marL="228594" indent="-228594" defTabSz="1219170" eaLnBrk="0" fontAlgn="base" hangingPunct="0">
              <a:spcBef>
                <a:spcPct val="0"/>
              </a:spcBef>
              <a:spcAft>
                <a:spcPct val="0"/>
              </a:spcAft>
              <a:buFont typeface="Arial" panose="020B0604020202020204" pitchFamily="34" charset="0"/>
              <a:buChar char="•"/>
            </a:pPr>
            <a:r>
              <a:rPr lang="en-US" altLang="en-US" sz="1400" b="1">
                <a:solidFill>
                  <a:srgbClr val="00B050"/>
                </a:solidFill>
                <a:latin typeface="Arial" panose="020B0604020202020204" pitchFamily="34" charset="0"/>
              </a:rPr>
              <a:t>FIPS codes (Federal Information Processing Standards)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NAICS codes (industry classifications) </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Uniform crime classification codes </a:t>
            </a:r>
          </a:p>
          <a:p>
            <a:pPr marL="228594" indent="-228594" defTabSz="1219170" eaLnBrk="0" fontAlgn="base" hangingPunct="0">
              <a:spcBef>
                <a:spcPct val="0"/>
              </a:spcBef>
              <a:spcAft>
                <a:spcPct val="0"/>
              </a:spcAft>
              <a:buFont typeface="Arial" panose="020B0604020202020204" pitchFamily="34" charset="0"/>
              <a:buChar char="•"/>
            </a:pPr>
            <a:endParaRPr lang="en-US" altLang="en-US" sz="1400">
              <a:latin typeface="Arial" panose="020B0604020202020204" pitchFamily="34" charset="0"/>
            </a:endParaRPr>
          </a:p>
          <a:p>
            <a:pPr defTabSz="1219170" eaLnBrk="0" fontAlgn="base" hangingPunct="0">
              <a:spcBef>
                <a:spcPct val="0"/>
              </a:spcBef>
              <a:spcAft>
                <a:spcPct val="0"/>
              </a:spcAft>
            </a:pPr>
            <a:r>
              <a:rPr lang="en-US" altLang="en-US" sz="1400" b="1">
                <a:latin typeface="Arial" panose="020B0604020202020204" pitchFamily="34" charset="0"/>
              </a:rPr>
              <a:t>Paid Services</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Address verification</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Email Verification</a:t>
            </a:r>
          </a:p>
          <a:p>
            <a:pPr marL="228594" indent="-228594" defTabSz="1219170" eaLnBrk="0" fontAlgn="base" hangingPunct="0">
              <a:spcBef>
                <a:spcPct val="0"/>
              </a:spcBef>
              <a:spcAft>
                <a:spcPct val="0"/>
              </a:spcAft>
              <a:buFont typeface="Arial" panose="020B0604020202020204" pitchFamily="34" charset="0"/>
              <a:buChar char="$"/>
            </a:pPr>
            <a:r>
              <a:rPr lang="en-US" altLang="en-US" sz="1400">
                <a:latin typeface="Arial" panose="020B0604020202020204" pitchFamily="34" charset="0"/>
              </a:rPr>
              <a:t>Phone verification</a:t>
            </a:r>
          </a:p>
          <a:p>
            <a:pPr marL="228594" indent="-228594" defTabSz="1219170" eaLnBrk="0" fontAlgn="base" hangingPunct="0">
              <a:spcBef>
                <a:spcPct val="0"/>
              </a:spcBef>
              <a:spcAft>
                <a:spcPct val="0"/>
              </a:spcAft>
              <a:buFont typeface="Arial" panose="020B0604020202020204" pitchFamily="34" charset="0"/>
              <a:buChar char="•"/>
            </a:pPr>
            <a:endParaRPr lang="en-US" altLang="en-US" sz="1400">
              <a:latin typeface="Arial" panose="020B0604020202020204" pitchFamily="34" charset="0"/>
            </a:endParaRPr>
          </a:p>
        </p:txBody>
      </p:sp>
      <p:sp>
        <p:nvSpPr>
          <p:cNvPr id="5" name="Text 0">
            <a:extLst>
              <a:ext uri="{FF2B5EF4-FFF2-40B4-BE49-F238E27FC236}">
                <a16:creationId xmlns:a16="http://schemas.microsoft.com/office/drawing/2014/main" id="{8D6569D1-4F53-3FDA-8664-1918A090A000}"/>
              </a:ext>
            </a:extLst>
          </p:cNvPr>
          <p:cNvSpPr>
            <a:spLocks noGrp="1"/>
          </p:cNvSpPr>
          <p:nvPr>
            <p:ph type="title" idx="4294967295"/>
          </p:nvPr>
        </p:nvSpPr>
        <p:spPr>
          <a:xfrm>
            <a:off x="497128" y="311687"/>
            <a:ext cx="10972800" cy="7315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ea typeface="+mn-ea"/>
                <a:cs typeface="+mn-cs"/>
              </a:rPr>
              <a:t>Potential Non-Citizen Data Domains</a:t>
            </a:r>
            <a:endParaRPr kumimoji="0" lang="en-US" b="0" i="0" u="none" strike="noStrike" kern="1200" cap="none" spc="0" normalizeH="0" baseline="0" noProof="0">
              <a:ln>
                <a:noFill/>
              </a:ln>
              <a:effectLst/>
              <a:uLnTx/>
              <a:uFillTx/>
              <a:ea typeface="+mn-ea"/>
              <a:cs typeface="+mn-cs"/>
            </a:endParaRPr>
          </a:p>
        </p:txBody>
      </p:sp>
      <p:sp>
        <p:nvSpPr>
          <p:cNvPr id="3" name="TextBox 2">
            <a:extLst>
              <a:ext uri="{FF2B5EF4-FFF2-40B4-BE49-F238E27FC236}">
                <a16:creationId xmlns:a16="http://schemas.microsoft.com/office/drawing/2014/main" id="{E0941497-A820-A14E-8625-2AC48F01E59C}"/>
              </a:ext>
            </a:extLst>
          </p:cNvPr>
          <p:cNvSpPr txBox="1"/>
          <p:nvPr/>
        </p:nvSpPr>
        <p:spPr>
          <a:xfrm>
            <a:off x="6400800" y="5433600"/>
            <a:ext cx="4788310" cy="369332"/>
          </a:xfrm>
          <a:prstGeom prst="rect">
            <a:avLst/>
          </a:prstGeom>
          <a:solidFill>
            <a:schemeClr val="accent6">
              <a:lumMod val="40000"/>
              <a:lumOff val="60000"/>
            </a:schemeClr>
          </a:solidFill>
        </p:spPr>
        <p:txBody>
          <a:bodyPr wrap="square" rtlCol="0">
            <a:spAutoFit/>
          </a:bodyPr>
          <a:lstStyle/>
          <a:p>
            <a:r>
              <a:rPr lang="en-US" b="1"/>
              <a:t>What are the Top 3 Domains you would like?</a:t>
            </a:r>
          </a:p>
        </p:txBody>
      </p:sp>
    </p:spTree>
    <p:extLst>
      <p:ext uri="{BB962C8B-B14F-4D97-AF65-F5344CB8AC3E}">
        <p14:creationId xmlns:p14="http://schemas.microsoft.com/office/powerpoint/2010/main" val="232638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a:extLst>
              <a:ext uri="{C183D7F6-B498-43B3-948B-1728B52AA6E4}">
                <adec:decorative xmlns:adec="http://schemas.microsoft.com/office/drawing/2017/decorative" val="1"/>
              </a:ext>
            </a:extLst>
          </p:cNvPr>
          <p:cNvSpPr/>
          <p:nvPr/>
        </p:nvSpPr>
        <p:spPr>
          <a:xfrm>
            <a:off x="365760" y="24384"/>
            <a:ext cx="11460480" cy="560832"/>
          </a:xfrm>
          <a:prstGeom prst="rect">
            <a:avLst/>
          </a:prstGeom>
          <a:noFill/>
          <a:ln/>
        </p:spPr>
        <p:txBody>
          <a:bodyPr wrap="square" lIns="0" tIns="0" rIns="0" bIns="0" rtlCol="0" anchor="b"/>
          <a:lstStyle/>
          <a:p>
            <a:endParaRPr lang="en-US" sz="2933"/>
          </a:p>
        </p:txBody>
      </p:sp>
      <p:sp>
        <p:nvSpPr>
          <p:cNvPr id="5" name="Shape 3">
            <a:extLst>
              <a:ext uri="{C183D7F6-B498-43B3-948B-1728B52AA6E4}">
                <adec:decorative xmlns:adec="http://schemas.microsoft.com/office/drawing/2017/decorative" val="1"/>
              </a:ext>
            </a:extLst>
          </p:cNvPr>
          <p:cNvSpPr/>
          <p:nvPr/>
        </p:nvSpPr>
        <p:spPr>
          <a:xfrm>
            <a:off x="649432" y="1115568"/>
            <a:ext cx="3153130" cy="1926336"/>
          </a:xfrm>
          <a:prstGeom prst="roundRect">
            <a:avLst>
              <a:gd name="adj" fmla="val 5696"/>
            </a:avLst>
          </a:prstGeom>
          <a:solidFill>
            <a:srgbClr val="FFFFFF"/>
          </a:solidFill>
          <a:ln w="12700">
            <a:solidFill>
              <a:srgbClr val="C8DDF0"/>
            </a:solidFill>
            <a:prstDash val="solid"/>
          </a:ln>
          <a:effectLst>
            <a:outerShdw blurRad="63500" dist="25400" dir="2700000" algn="bl" rotWithShape="0">
              <a:srgbClr val="000000">
                <a:alpha val="10000"/>
              </a:srgbClr>
            </a:outerShdw>
          </a:effectLst>
        </p:spPr>
        <p:txBody>
          <a:bodyPr/>
          <a:lstStyle/>
          <a:p>
            <a:endParaRPr lang="en-US"/>
          </a:p>
        </p:txBody>
      </p:sp>
      <p:sp>
        <p:nvSpPr>
          <p:cNvPr id="8" name="Shape 6">
            <a:extLst>
              <a:ext uri="{C183D7F6-B498-43B3-948B-1728B52AA6E4}">
                <adec:decorative xmlns:adec="http://schemas.microsoft.com/office/drawing/2017/decorative" val="1"/>
              </a:ext>
            </a:extLst>
          </p:cNvPr>
          <p:cNvSpPr/>
          <p:nvPr/>
        </p:nvSpPr>
        <p:spPr>
          <a:xfrm>
            <a:off x="688628" y="1300353"/>
            <a:ext cx="488226" cy="585216"/>
          </a:xfrm>
          <a:prstGeom prst="ellipse">
            <a:avLst/>
          </a:prstGeom>
          <a:solidFill>
            <a:srgbClr val="028090"/>
          </a:solidFill>
          <a:ln w="12700">
            <a:solidFill>
              <a:srgbClr val="028090"/>
            </a:solidFill>
            <a:prstDash val="solid"/>
          </a:ln>
        </p:spPr>
        <p:txBody>
          <a:bodyPr/>
          <a:lstStyle/>
          <a:p>
            <a:endParaRPr lang="en-US"/>
          </a:p>
        </p:txBody>
      </p:sp>
      <p:pic>
        <p:nvPicPr>
          <p:cNvPr id="9"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4190" y="1346682"/>
            <a:ext cx="406855" cy="487680"/>
          </a:xfrm>
          <a:prstGeom prst="rect">
            <a:avLst/>
          </a:prstGeom>
        </p:spPr>
      </p:pic>
      <p:sp>
        <p:nvSpPr>
          <p:cNvPr id="10" name="Text 7"/>
          <p:cNvSpPr/>
          <p:nvPr/>
        </p:nvSpPr>
        <p:spPr>
          <a:xfrm>
            <a:off x="1579432" y="1275969"/>
            <a:ext cx="1881707" cy="341376"/>
          </a:xfrm>
          <a:prstGeom prst="rect">
            <a:avLst/>
          </a:prstGeom>
          <a:noFill/>
          <a:ln/>
        </p:spPr>
        <p:txBody>
          <a:bodyPr wrap="square" lIns="0" tIns="0" rIns="0" bIns="0" rtlCol="0" anchor="ctr"/>
          <a:lstStyle/>
          <a:p>
            <a:r>
              <a:rPr lang="en-US" sz="1867" b="1">
                <a:solidFill>
                  <a:srgbClr val="028090"/>
                </a:solidFill>
                <a:latin typeface="Calibri" pitchFamily="34" charset="0"/>
                <a:ea typeface="Calibri" pitchFamily="34" charset="-122"/>
                <a:cs typeface="Calibri" pitchFamily="34" charset="-120"/>
              </a:rPr>
              <a:t>Connect</a:t>
            </a:r>
            <a:endParaRPr lang="en-US" sz="1867"/>
          </a:p>
        </p:txBody>
      </p:sp>
      <p:sp>
        <p:nvSpPr>
          <p:cNvPr id="11" name="Text 8"/>
          <p:cNvSpPr/>
          <p:nvPr/>
        </p:nvSpPr>
        <p:spPr>
          <a:xfrm>
            <a:off x="1617801" y="1592961"/>
            <a:ext cx="2217362" cy="268224"/>
          </a:xfrm>
          <a:prstGeom prst="rect">
            <a:avLst/>
          </a:prstGeom>
          <a:noFill/>
          <a:ln/>
        </p:spPr>
        <p:txBody>
          <a:bodyPr wrap="square" lIns="0" tIns="0" rIns="0" bIns="0" rtlCol="0" anchor="t"/>
          <a:lstStyle/>
          <a:p>
            <a:r>
              <a:rPr lang="en-US" sz="1400">
                <a:solidFill>
                  <a:schemeClr val="tx1">
                    <a:lumMod val="50000"/>
                  </a:schemeClr>
                </a:solidFill>
                <a:latin typeface="Calibri" pitchFamily="34" charset="0"/>
                <a:ea typeface="Calibri" pitchFamily="34" charset="-122"/>
                <a:cs typeface="Calibri" pitchFamily="34" charset="-120"/>
              </a:rPr>
              <a:t>Link Agency Data Assets</a:t>
            </a:r>
            <a:endParaRPr lang="en-US" sz="1400">
              <a:solidFill>
                <a:schemeClr val="tx1">
                  <a:lumMod val="50000"/>
                </a:schemeClr>
              </a:solidFill>
            </a:endParaRPr>
          </a:p>
        </p:txBody>
      </p:sp>
      <p:sp>
        <p:nvSpPr>
          <p:cNvPr id="12" name="Text 9"/>
          <p:cNvSpPr/>
          <p:nvPr/>
        </p:nvSpPr>
        <p:spPr>
          <a:xfrm>
            <a:off x="937187" y="1983105"/>
            <a:ext cx="2746480" cy="1052576"/>
          </a:xfrm>
          <a:prstGeom prst="rect">
            <a:avLst/>
          </a:prstGeom>
          <a:noFill/>
          <a:ln/>
        </p:spPr>
        <p:txBody>
          <a:bodyPr wrap="square" lIns="0" tIns="0" rIns="0" bIns="0" rtlCol="0" anchor="t"/>
          <a:lstStyle/>
          <a:p>
            <a:r>
              <a:rPr lang="en-US" sz="1400">
                <a:solidFill>
                  <a:srgbClr val="1E3A52"/>
                </a:solidFill>
                <a:latin typeface="Calibri" pitchFamily="34" charset="0"/>
                <a:ea typeface="Calibri" pitchFamily="34" charset="-122"/>
                <a:cs typeface="Calibri" pitchFamily="34" charset="-120"/>
              </a:rPr>
              <a:t>Register datasets from any agency source in the Marketplace catalog. No data movement required — link directly to the source.</a:t>
            </a:r>
            <a:endParaRPr lang="en-US" sz="1400"/>
          </a:p>
        </p:txBody>
      </p:sp>
      <p:sp>
        <p:nvSpPr>
          <p:cNvPr id="13" name="Shape 10">
            <a:extLst>
              <a:ext uri="{C183D7F6-B498-43B3-948B-1728B52AA6E4}">
                <adec:decorative xmlns:adec="http://schemas.microsoft.com/office/drawing/2017/decorative" val="1"/>
              </a:ext>
            </a:extLst>
          </p:cNvPr>
          <p:cNvSpPr/>
          <p:nvPr/>
        </p:nvSpPr>
        <p:spPr>
          <a:xfrm>
            <a:off x="4320761" y="1115568"/>
            <a:ext cx="3153130" cy="1926336"/>
          </a:xfrm>
          <a:prstGeom prst="roundRect">
            <a:avLst>
              <a:gd name="adj" fmla="val 5696"/>
            </a:avLst>
          </a:prstGeom>
          <a:solidFill>
            <a:srgbClr val="FFFFFF"/>
          </a:solidFill>
          <a:ln w="12700">
            <a:solidFill>
              <a:srgbClr val="C8DDF0"/>
            </a:solidFill>
            <a:prstDash val="solid"/>
          </a:ln>
          <a:effectLst>
            <a:outerShdw blurRad="63500" dist="25400" dir="2700000" algn="bl" rotWithShape="0">
              <a:srgbClr val="000000">
                <a:alpha val="10000"/>
              </a:srgbClr>
            </a:outerShdw>
          </a:effectLst>
        </p:spPr>
        <p:txBody>
          <a:bodyPr/>
          <a:lstStyle/>
          <a:p>
            <a:endParaRPr lang="en-US"/>
          </a:p>
        </p:txBody>
      </p:sp>
      <p:sp>
        <p:nvSpPr>
          <p:cNvPr id="15" name="Text 12"/>
          <p:cNvSpPr/>
          <p:nvPr/>
        </p:nvSpPr>
        <p:spPr>
          <a:xfrm>
            <a:off x="7417225" y="1227201"/>
            <a:ext cx="355999" cy="316992"/>
          </a:xfrm>
          <a:prstGeom prst="rect">
            <a:avLst/>
          </a:prstGeom>
          <a:noFill/>
          <a:ln/>
        </p:spPr>
        <p:txBody>
          <a:bodyPr wrap="square" lIns="0" tIns="0" rIns="0" bIns="0" rtlCol="0" anchor="ctr"/>
          <a:lstStyle/>
          <a:p>
            <a:pPr algn="ctr"/>
            <a:r>
              <a:rPr lang="en-US" sz="1200" b="1">
                <a:solidFill>
                  <a:srgbClr val="FFFFFF"/>
                </a:solidFill>
                <a:latin typeface="Calibri" pitchFamily="34" charset="0"/>
                <a:ea typeface="Calibri" pitchFamily="34" charset="-122"/>
                <a:cs typeface="Calibri" pitchFamily="34" charset="-120"/>
              </a:rPr>
              <a:t>02</a:t>
            </a:r>
            <a:endParaRPr lang="en-US" sz="1200"/>
          </a:p>
        </p:txBody>
      </p:sp>
      <p:sp>
        <p:nvSpPr>
          <p:cNvPr id="16" name="Shape 13">
            <a:extLst>
              <a:ext uri="{C183D7F6-B498-43B3-948B-1728B52AA6E4}">
                <adec:decorative xmlns:adec="http://schemas.microsoft.com/office/drawing/2017/decorative" val="1"/>
              </a:ext>
            </a:extLst>
          </p:cNvPr>
          <p:cNvSpPr/>
          <p:nvPr/>
        </p:nvSpPr>
        <p:spPr>
          <a:xfrm>
            <a:off x="4359957" y="1300353"/>
            <a:ext cx="488226" cy="585216"/>
          </a:xfrm>
          <a:prstGeom prst="ellipse">
            <a:avLst/>
          </a:prstGeom>
          <a:solidFill>
            <a:srgbClr val="1A5C8A"/>
          </a:solidFill>
          <a:ln w="12700">
            <a:solidFill>
              <a:srgbClr val="1A5C8A"/>
            </a:solidFill>
            <a:prstDash val="solid"/>
          </a:ln>
        </p:spPr>
        <p:txBody>
          <a:bodyPr/>
          <a:lstStyle/>
          <a:p>
            <a:endParaRPr lang="en-US"/>
          </a:p>
        </p:txBody>
      </p:sp>
      <p:pic>
        <p:nvPicPr>
          <p:cNvPr id="17"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05519" y="1346682"/>
            <a:ext cx="406855" cy="487680"/>
          </a:xfrm>
          <a:prstGeom prst="rect">
            <a:avLst/>
          </a:prstGeom>
        </p:spPr>
      </p:pic>
      <p:sp>
        <p:nvSpPr>
          <p:cNvPr id="18" name="Text 14"/>
          <p:cNvSpPr/>
          <p:nvPr/>
        </p:nvSpPr>
        <p:spPr>
          <a:xfrm>
            <a:off x="5250761" y="1275969"/>
            <a:ext cx="1881707" cy="341376"/>
          </a:xfrm>
          <a:prstGeom prst="rect">
            <a:avLst/>
          </a:prstGeom>
          <a:noFill/>
          <a:ln/>
        </p:spPr>
        <p:txBody>
          <a:bodyPr wrap="square" lIns="0" tIns="0" rIns="0" bIns="0" rtlCol="0" anchor="ctr"/>
          <a:lstStyle/>
          <a:p>
            <a:r>
              <a:rPr lang="en-US" sz="1867" b="1">
                <a:solidFill>
                  <a:srgbClr val="1A5C8A"/>
                </a:solidFill>
                <a:latin typeface="Calibri" pitchFamily="34" charset="0"/>
                <a:ea typeface="Calibri" pitchFamily="34" charset="-122"/>
                <a:cs typeface="Calibri" pitchFamily="34" charset="-120"/>
              </a:rPr>
              <a:t>Approve</a:t>
            </a:r>
            <a:endParaRPr lang="en-US" sz="1867"/>
          </a:p>
        </p:txBody>
      </p:sp>
      <p:sp>
        <p:nvSpPr>
          <p:cNvPr id="19" name="Text 15"/>
          <p:cNvSpPr/>
          <p:nvPr/>
        </p:nvSpPr>
        <p:spPr>
          <a:xfrm>
            <a:off x="5289130" y="1592961"/>
            <a:ext cx="2217362" cy="268224"/>
          </a:xfrm>
          <a:prstGeom prst="rect">
            <a:avLst/>
          </a:prstGeom>
          <a:noFill/>
          <a:ln/>
        </p:spPr>
        <p:txBody>
          <a:bodyPr wrap="square" lIns="0" tIns="0" rIns="0" bIns="0" rtlCol="0" anchor="t"/>
          <a:lstStyle/>
          <a:p>
            <a:r>
              <a:rPr lang="en-US" sz="1400">
                <a:solidFill>
                  <a:schemeClr val="tx1">
                    <a:lumMod val="50000"/>
                  </a:schemeClr>
                </a:solidFill>
                <a:latin typeface="Calibri" pitchFamily="34" charset="0"/>
                <a:ea typeface="Calibri" pitchFamily="34" charset="-122"/>
                <a:cs typeface="Calibri" pitchFamily="34" charset="-120"/>
              </a:rPr>
              <a:t>Manage Workflow Approvals</a:t>
            </a:r>
            <a:endParaRPr lang="en-US" sz="1400">
              <a:solidFill>
                <a:schemeClr val="tx1">
                  <a:lumMod val="50000"/>
                </a:schemeClr>
              </a:solidFill>
            </a:endParaRPr>
          </a:p>
        </p:txBody>
      </p:sp>
      <p:sp>
        <p:nvSpPr>
          <p:cNvPr id="20" name="Text 16"/>
          <p:cNvSpPr/>
          <p:nvPr/>
        </p:nvSpPr>
        <p:spPr>
          <a:xfrm>
            <a:off x="4608516" y="1983105"/>
            <a:ext cx="2756640" cy="1052576"/>
          </a:xfrm>
          <a:prstGeom prst="rect">
            <a:avLst/>
          </a:prstGeom>
          <a:noFill/>
          <a:ln/>
        </p:spPr>
        <p:txBody>
          <a:bodyPr wrap="square" lIns="0" tIns="0" rIns="0" bIns="0" rtlCol="0" anchor="t"/>
          <a:lstStyle/>
          <a:p>
            <a:r>
              <a:rPr lang="en-US" sz="1400">
                <a:solidFill>
                  <a:srgbClr val="1E3A52"/>
                </a:solidFill>
                <a:latin typeface="Calibri" pitchFamily="34" charset="0"/>
                <a:ea typeface="Calibri" pitchFamily="34" charset="-122"/>
                <a:cs typeface="Calibri" pitchFamily="34" charset="-120"/>
              </a:rPr>
              <a:t>Route access requests through automated or manual approval workflows with configurable rules, roles, and notifications.</a:t>
            </a:r>
            <a:endParaRPr lang="en-US" sz="1400"/>
          </a:p>
        </p:txBody>
      </p:sp>
      <p:sp>
        <p:nvSpPr>
          <p:cNvPr id="21" name="Shape 17">
            <a:extLst>
              <a:ext uri="{C183D7F6-B498-43B3-948B-1728B52AA6E4}">
                <adec:decorative xmlns:adec="http://schemas.microsoft.com/office/drawing/2017/decorative" val="1"/>
              </a:ext>
            </a:extLst>
          </p:cNvPr>
          <p:cNvSpPr/>
          <p:nvPr/>
        </p:nvSpPr>
        <p:spPr>
          <a:xfrm>
            <a:off x="8140832" y="1115568"/>
            <a:ext cx="3153130" cy="1926336"/>
          </a:xfrm>
          <a:prstGeom prst="roundRect">
            <a:avLst>
              <a:gd name="adj" fmla="val 5696"/>
            </a:avLst>
          </a:prstGeom>
          <a:solidFill>
            <a:srgbClr val="FFFFFF"/>
          </a:solidFill>
          <a:ln w="12700">
            <a:solidFill>
              <a:srgbClr val="C8DDF0"/>
            </a:solidFill>
            <a:prstDash val="solid"/>
          </a:ln>
          <a:effectLst>
            <a:outerShdw blurRad="63500" dist="25400" dir="2700000" algn="bl" rotWithShape="0">
              <a:srgbClr val="000000">
                <a:alpha val="10000"/>
              </a:srgbClr>
            </a:outerShdw>
          </a:effectLst>
        </p:spPr>
        <p:txBody>
          <a:bodyPr/>
          <a:lstStyle/>
          <a:p>
            <a:endParaRPr lang="en-US"/>
          </a:p>
        </p:txBody>
      </p:sp>
      <p:sp>
        <p:nvSpPr>
          <p:cNvPr id="24" name="Shape 20">
            <a:extLst>
              <a:ext uri="{C183D7F6-B498-43B3-948B-1728B52AA6E4}">
                <adec:decorative xmlns:adec="http://schemas.microsoft.com/office/drawing/2017/decorative" val="1"/>
              </a:ext>
            </a:extLst>
          </p:cNvPr>
          <p:cNvSpPr/>
          <p:nvPr/>
        </p:nvSpPr>
        <p:spPr>
          <a:xfrm>
            <a:off x="8306533" y="1191234"/>
            <a:ext cx="488226" cy="585216"/>
          </a:xfrm>
          <a:prstGeom prst="ellipse">
            <a:avLst/>
          </a:prstGeom>
          <a:solidFill>
            <a:srgbClr val="086A50"/>
          </a:solidFill>
          <a:ln w="12700">
            <a:solidFill>
              <a:srgbClr val="086A50"/>
            </a:solidFill>
            <a:prstDash val="solid"/>
          </a:ln>
        </p:spPr>
        <p:txBody>
          <a:bodyPr/>
          <a:lstStyle/>
          <a:p>
            <a:endParaRPr lang="en-US"/>
          </a:p>
        </p:txBody>
      </p:sp>
      <p:pic>
        <p:nvPicPr>
          <p:cNvPr id="25"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338836" y="1237488"/>
            <a:ext cx="406855" cy="487680"/>
          </a:xfrm>
          <a:prstGeom prst="rect">
            <a:avLst/>
          </a:prstGeom>
        </p:spPr>
      </p:pic>
      <p:sp>
        <p:nvSpPr>
          <p:cNvPr id="26" name="Text 21"/>
          <p:cNvSpPr/>
          <p:nvPr/>
        </p:nvSpPr>
        <p:spPr>
          <a:xfrm>
            <a:off x="8922090" y="1200912"/>
            <a:ext cx="1881707" cy="341376"/>
          </a:xfrm>
          <a:prstGeom prst="rect">
            <a:avLst/>
          </a:prstGeom>
          <a:noFill/>
          <a:ln/>
        </p:spPr>
        <p:txBody>
          <a:bodyPr wrap="square" lIns="0" tIns="0" rIns="0" bIns="0" rtlCol="0" anchor="ctr"/>
          <a:lstStyle/>
          <a:p>
            <a:r>
              <a:rPr lang="en-US" sz="1867" b="1">
                <a:solidFill>
                  <a:srgbClr val="086A50"/>
                </a:solidFill>
                <a:latin typeface="Calibri" pitchFamily="34" charset="0"/>
                <a:ea typeface="Calibri" pitchFamily="34" charset="-122"/>
                <a:cs typeface="Calibri" pitchFamily="34" charset="-120"/>
              </a:rPr>
              <a:t>Deliver</a:t>
            </a:r>
            <a:endParaRPr lang="en-US" sz="1867"/>
          </a:p>
        </p:txBody>
      </p:sp>
      <p:sp>
        <p:nvSpPr>
          <p:cNvPr id="27" name="Text 22"/>
          <p:cNvSpPr/>
          <p:nvPr/>
        </p:nvSpPr>
        <p:spPr>
          <a:xfrm>
            <a:off x="8960459" y="1517904"/>
            <a:ext cx="2217362" cy="268224"/>
          </a:xfrm>
          <a:prstGeom prst="rect">
            <a:avLst/>
          </a:prstGeom>
          <a:noFill/>
          <a:ln/>
        </p:spPr>
        <p:txBody>
          <a:bodyPr wrap="square" lIns="0" tIns="0" rIns="0" bIns="0" rtlCol="0" anchor="t"/>
          <a:lstStyle/>
          <a:p>
            <a:r>
              <a:rPr lang="en-US" sz="1400">
                <a:solidFill>
                  <a:schemeClr val="tx1">
                    <a:lumMod val="50000"/>
                  </a:schemeClr>
                </a:solidFill>
                <a:latin typeface="Calibri" pitchFamily="34" charset="0"/>
                <a:ea typeface="Calibri" pitchFamily="34" charset="-122"/>
                <a:cs typeface="Calibri" pitchFamily="34" charset="-120"/>
              </a:rPr>
              <a:t>sFTP or API Transmission</a:t>
            </a:r>
            <a:endParaRPr lang="en-US" sz="1400">
              <a:solidFill>
                <a:schemeClr val="tx1">
                  <a:lumMod val="50000"/>
                </a:schemeClr>
              </a:solidFill>
            </a:endParaRPr>
          </a:p>
        </p:txBody>
      </p:sp>
      <p:sp>
        <p:nvSpPr>
          <p:cNvPr id="28" name="Text 23"/>
          <p:cNvSpPr/>
          <p:nvPr/>
        </p:nvSpPr>
        <p:spPr>
          <a:xfrm>
            <a:off x="8310325" y="1908048"/>
            <a:ext cx="2929360" cy="1011936"/>
          </a:xfrm>
          <a:prstGeom prst="rect">
            <a:avLst/>
          </a:prstGeom>
          <a:noFill/>
          <a:ln/>
        </p:spPr>
        <p:txBody>
          <a:bodyPr wrap="square" lIns="0" tIns="0" rIns="0" bIns="0" rtlCol="0" anchor="t"/>
          <a:lstStyle/>
          <a:p>
            <a:r>
              <a:rPr lang="en-US" sz="1400">
                <a:solidFill>
                  <a:srgbClr val="1E3A52"/>
                </a:solidFill>
                <a:latin typeface="Calibri" pitchFamily="34" charset="0"/>
                <a:ea typeface="Calibri" pitchFamily="34" charset="-122"/>
                <a:cs typeface="Calibri" pitchFamily="34" charset="-120"/>
              </a:rPr>
              <a:t>Push approved datasets to consumers automatically on a schedule or on-demand via secure sFTP transfers or API integration.</a:t>
            </a:r>
            <a:endParaRPr lang="en-US" sz="1400"/>
          </a:p>
        </p:txBody>
      </p:sp>
      <p:sp>
        <p:nvSpPr>
          <p:cNvPr id="30" name="Shape 25">
            <a:extLst>
              <a:ext uri="{C183D7F6-B498-43B3-948B-1728B52AA6E4}">
                <adec:decorative xmlns:adec="http://schemas.microsoft.com/office/drawing/2017/decorative" val="1"/>
              </a:ext>
            </a:extLst>
          </p:cNvPr>
          <p:cNvSpPr/>
          <p:nvPr/>
        </p:nvSpPr>
        <p:spPr>
          <a:xfrm>
            <a:off x="268224" y="3224784"/>
            <a:ext cx="11655552" cy="0"/>
          </a:xfrm>
          <a:prstGeom prst="line">
            <a:avLst/>
          </a:prstGeom>
          <a:noFill/>
          <a:ln w="9525">
            <a:solidFill>
              <a:srgbClr val="C4D9EB"/>
            </a:solidFill>
            <a:prstDash val="solid"/>
          </a:ln>
        </p:spPr>
        <p:txBody>
          <a:bodyPr/>
          <a:lstStyle/>
          <a:p>
            <a:endParaRPr lang="en-US"/>
          </a:p>
        </p:txBody>
      </p:sp>
      <p:sp>
        <p:nvSpPr>
          <p:cNvPr id="31" name="Text 26"/>
          <p:cNvSpPr/>
          <p:nvPr/>
        </p:nvSpPr>
        <p:spPr>
          <a:xfrm>
            <a:off x="268224" y="3291840"/>
            <a:ext cx="5705856" cy="353568"/>
          </a:xfrm>
          <a:prstGeom prst="rect">
            <a:avLst/>
          </a:prstGeom>
          <a:noFill/>
          <a:ln/>
        </p:spPr>
        <p:txBody>
          <a:bodyPr wrap="square" lIns="0" tIns="0" rIns="0" bIns="0" rtlCol="0" anchor="ctr"/>
          <a:lstStyle/>
          <a:p>
            <a:pPr algn="ctr"/>
            <a:r>
              <a:rPr lang="en-US" sz="1467" b="1" kern="0" spc="67">
                <a:solidFill>
                  <a:srgbClr val="1A5C8A"/>
                </a:solidFill>
                <a:latin typeface="Calibri" pitchFamily="34" charset="0"/>
                <a:ea typeface="Calibri" pitchFamily="34" charset="-122"/>
                <a:cs typeface="Calibri" pitchFamily="34" charset="-120"/>
              </a:rPr>
              <a:t>FOR DATA SUPPLIERS</a:t>
            </a:r>
            <a:endParaRPr lang="en-US" sz="1467"/>
          </a:p>
        </p:txBody>
      </p:sp>
      <p:sp>
        <p:nvSpPr>
          <p:cNvPr id="32" name="Shape 27">
            <a:extLst>
              <a:ext uri="{C183D7F6-B498-43B3-948B-1728B52AA6E4}">
                <adec:decorative xmlns:adec="http://schemas.microsoft.com/office/drawing/2017/decorative" val="1"/>
              </a:ext>
            </a:extLst>
          </p:cNvPr>
          <p:cNvSpPr/>
          <p:nvPr/>
        </p:nvSpPr>
        <p:spPr>
          <a:xfrm>
            <a:off x="564666" y="3706368"/>
            <a:ext cx="5409414" cy="2351532"/>
          </a:xfrm>
          <a:prstGeom prst="roundRect">
            <a:avLst>
              <a:gd name="adj" fmla="val 4255"/>
            </a:avLst>
          </a:prstGeom>
          <a:solidFill>
            <a:srgbClr val="EAF3FA"/>
          </a:solidFill>
          <a:ln w="12700">
            <a:solidFill>
              <a:srgbClr val="B5D5EC"/>
            </a:solidFill>
            <a:prstDash val="solid"/>
          </a:ln>
          <a:effectLst>
            <a:outerShdw blurRad="63500" dist="25400" dir="2700000" algn="bl" rotWithShape="0">
              <a:srgbClr val="000000">
                <a:alpha val="10000"/>
              </a:srgbClr>
            </a:outerShdw>
          </a:effectLst>
        </p:spPr>
        <p:txBody>
          <a:bodyPr/>
          <a:lstStyle/>
          <a:p>
            <a:endParaRPr lang="en-US"/>
          </a:p>
        </p:txBody>
      </p:sp>
      <p:sp>
        <p:nvSpPr>
          <p:cNvPr id="33" name="Text 28"/>
          <p:cNvSpPr/>
          <p:nvPr/>
        </p:nvSpPr>
        <p:spPr>
          <a:xfrm>
            <a:off x="564666" y="3828288"/>
            <a:ext cx="5311878" cy="2657856"/>
          </a:xfrm>
          <a:prstGeom prst="rect">
            <a:avLst/>
          </a:prstGeom>
          <a:noFill/>
          <a:ln/>
        </p:spPr>
        <p:txBody>
          <a:bodyPr wrap="square" rtlCol="0" anchor="t"/>
          <a:lstStyle/>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Centralized catalog visibility for all published data assets</a:t>
            </a:r>
            <a:endParaRPr lang="en-US" sz="1400"/>
          </a:p>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Controlled, auditable access through configurable approval workflows</a:t>
            </a:r>
            <a:endParaRPr lang="en-US" sz="1400"/>
          </a:p>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Automated data delivery eliminates manual transfer effort</a:t>
            </a:r>
            <a:endParaRPr lang="en-US" sz="1400"/>
          </a:p>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Immutable audit trail of all access requests and delivery events</a:t>
            </a:r>
            <a:endParaRPr lang="en-US" sz="1400"/>
          </a:p>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Significant reduction in ad hoc, email-based data sharing requests</a:t>
            </a:r>
            <a:endParaRPr lang="en-US" sz="1400"/>
          </a:p>
        </p:txBody>
      </p:sp>
      <p:sp>
        <p:nvSpPr>
          <p:cNvPr id="34" name="Text 29"/>
          <p:cNvSpPr/>
          <p:nvPr/>
        </p:nvSpPr>
        <p:spPr>
          <a:xfrm>
            <a:off x="6217920" y="3291840"/>
            <a:ext cx="5705856" cy="353568"/>
          </a:xfrm>
          <a:prstGeom prst="rect">
            <a:avLst/>
          </a:prstGeom>
          <a:noFill/>
          <a:ln/>
        </p:spPr>
        <p:txBody>
          <a:bodyPr wrap="square" lIns="0" tIns="0" rIns="0" bIns="0" rtlCol="0" anchor="ctr"/>
          <a:lstStyle/>
          <a:p>
            <a:pPr algn="ctr"/>
            <a:r>
              <a:rPr lang="en-US" sz="1467" b="1" kern="0" spc="67">
                <a:solidFill>
                  <a:srgbClr val="086A50"/>
                </a:solidFill>
                <a:latin typeface="Calibri" pitchFamily="34" charset="0"/>
                <a:ea typeface="Calibri" pitchFamily="34" charset="-122"/>
                <a:cs typeface="Calibri" pitchFamily="34" charset="-120"/>
              </a:rPr>
              <a:t>FOR DATA CONSUMERS</a:t>
            </a:r>
            <a:endParaRPr lang="en-US" sz="1467"/>
          </a:p>
        </p:txBody>
      </p:sp>
      <p:sp>
        <p:nvSpPr>
          <p:cNvPr id="35" name="Shape 30">
            <a:extLst>
              <a:ext uri="{C183D7F6-B498-43B3-948B-1728B52AA6E4}">
                <adec:decorative xmlns:adec="http://schemas.microsoft.com/office/drawing/2017/decorative" val="1"/>
              </a:ext>
            </a:extLst>
          </p:cNvPr>
          <p:cNvSpPr/>
          <p:nvPr/>
        </p:nvSpPr>
        <p:spPr>
          <a:xfrm>
            <a:off x="6217920" y="3706368"/>
            <a:ext cx="5439892" cy="2351532"/>
          </a:xfrm>
          <a:prstGeom prst="roundRect">
            <a:avLst>
              <a:gd name="adj" fmla="val 4255"/>
            </a:avLst>
          </a:prstGeom>
          <a:solidFill>
            <a:srgbClr val="E6F5F0"/>
          </a:solidFill>
          <a:ln w="12700">
            <a:solidFill>
              <a:srgbClr val="A0CFC0"/>
            </a:solidFill>
            <a:prstDash val="solid"/>
          </a:ln>
          <a:effectLst>
            <a:outerShdw blurRad="63500" dist="25400" dir="2700000" algn="bl" rotWithShape="0">
              <a:srgbClr val="000000">
                <a:alpha val="10000"/>
              </a:srgbClr>
            </a:outerShdw>
          </a:effectLst>
        </p:spPr>
        <p:txBody>
          <a:bodyPr/>
          <a:lstStyle/>
          <a:p>
            <a:endParaRPr lang="en-US"/>
          </a:p>
        </p:txBody>
      </p:sp>
      <p:sp>
        <p:nvSpPr>
          <p:cNvPr id="36" name="Text 31"/>
          <p:cNvSpPr/>
          <p:nvPr/>
        </p:nvSpPr>
        <p:spPr>
          <a:xfrm>
            <a:off x="6388608" y="3828288"/>
            <a:ext cx="5238726" cy="2657856"/>
          </a:xfrm>
          <a:prstGeom prst="rect">
            <a:avLst/>
          </a:prstGeom>
          <a:noFill/>
          <a:ln/>
        </p:spPr>
        <p:txBody>
          <a:bodyPr wrap="square" rtlCol="0" anchor="t"/>
          <a:lstStyle/>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Self-service discovery of available data assets across agencies</a:t>
            </a:r>
            <a:endParaRPr lang="en-US" sz="1400"/>
          </a:p>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Streamlined, trackable data access request and approval process</a:t>
            </a:r>
            <a:endParaRPr lang="en-US" sz="1400"/>
          </a:p>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Flexible delivery via sFTP push or API pull to fit existing workflows</a:t>
            </a:r>
            <a:endParaRPr lang="en-US" sz="1400"/>
          </a:p>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Consistent, reliable data access with reduced lead time</a:t>
            </a:r>
            <a:endParaRPr lang="en-US" sz="1400"/>
          </a:p>
          <a:p>
            <a:pPr marL="457189" indent="-457189">
              <a:spcAft>
                <a:spcPts val="667"/>
              </a:spcAft>
              <a:buSzPct val="100000"/>
              <a:buChar char="•"/>
            </a:pPr>
            <a:r>
              <a:rPr lang="en-US" sz="1400">
                <a:solidFill>
                  <a:srgbClr val="1E3A52"/>
                </a:solidFill>
                <a:latin typeface="Calibri" pitchFamily="34" charset="0"/>
                <a:ea typeface="Calibri" pitchFamily="34" charset="-122"/>
                <a:cs typeface="Calibri" pitchFamily="34" charset="-120"/>
              </a:rPr>
              <a:t>Single access point to datasets from multiple agency sources</a:t>
            </a:r>
            <a:endParaRPr lang="en-US" sz="1400"/>
          </a:p>
        </p:txBody>
      </p:sp>
      <p:sp>
        <p:nvSpPr>
          <p:cNvPr id="37" name="Title 36">
            <a:extLst>
              <a:ext uri="{FF2B5EF4-FFF2-40B4-BE49-F238E27FC236}">
                <a16:creationId xmlns:a16="http://schemas.microsoft.com/office/drawing/2014/main" id="{8A350514-9317-B9F3-6800-D4F8263CAF3C}"/>
              </a:ext>
            </a:extLst>
          </p:cNvPr>
          <p:cNvSpPr>
            <a:spLocks noGrp="1"/>
          </p:cNvSpPr>
          <p:nvPr>
            <p:ph type="title"/>
          </p:nvPr>
        </p:nvSpPr>
        <p:spPr/>
        <p:txBody>
          <a:bodyPr>
            <a:noAutofit/>
          </a:bodyPr>
          <a:lstStyle/>
          <a:p>
            <a:r>
              <a:rPr lang="en-US"/>
              <a:t>Sharing Agency Data Assets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363DD-A995-F976-74CD-5C5FEBFF3F85}"/>
              </a:ext>
            </a:extLst>
          </p:cNvPr>
          <p:cNvSpPr>
            <a:spLocks noGrp="1"/>
          </p:cNvSpPr>
          <p:nvPr>
            <p:ph type="title"/>
          </p:nvPr>
        </p:nvSpPr>
        <p:spPr>
          <a:xfrm>
            <a:off x="670278" y="1706601"/>
            <a:ext cx="7598233" cy="1946853"/>
          </a:xfrm>
        </p:spPr>
        <p:txBody>
          <a:bodyPr>
            <a:noAutofit/>
          </a:bodyPr>
          <a:lstStyle/>
          <a:p>
            <a:r>
              <a:rPr lang="en-US" sz="4000"/>
              <a:t>Virginia Government Data Collection and Dissemination Practices Act</a:t>
            </a:r>
          </a:p>
        </p:txBody>
      </p:sp>
      <p:sp>
        <p:nvSpPr>
          <p:cNvPr id="5" name="Text Placeholder 4">
            <a:extLst>
              <a:ext uri="{FF2B5EF4-FFF2-40B4-BE49-F238E27FC236}">
                <a16:creationId xmlns:a16="http://schemas.microsoft.com/office/drawing/2014/main" id="{C7ED4F13-ED35-5082-8310-9F8DCCBAF12D}"/>
              </a:ext>
            </a:extLst>
          </p:cNvPr>
          <p:cNvSpPr>
            <a:spLocks noGrp="1"/>
          </p:cNvSpPr>
          <p:nvPr>
            <p:ph type="body" idx="1"/>
          </p:nvPr>
        </p:nvSpPr>
        <p:spPr/>
        <p:txBody>
          <a:bodyPr/>
          <a:lstStyle/>
          <a:p>
            <a:r>
              <a:rPr lang="en-US"/>
              <a:t>GDCDPA</a:t>
            </a:r>
          </a:p>
        </p:txBody>
      </p:sp>
    </p:spTree>
    <p:extLst>
      <p:ext uri="{BB962C8B-B14F-4D97-AF65-F5344CB8AC3E}">
        <p14:creationId xmlns:p14="http://schemas.microsoft.com/office/powerpoint/2010/main" val="1876423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219456" cy="6858000"/>
          </a:xfrm>
          <a:prstGeom prst="rect">
            <a:avLst/>
          </a:prstGeom>
          <a:solidFill>
            <a:srgbClr val="1B3A6B"/>
          </a:solidFill>
          <a:ln w="12700">
            <a:solidFill>
              <a:srgbClr val="1B3A6B"/>
            </a:solidFill>
            <a:prstDash val="solid"/>
          </a:ln>
        </p:spPr>
        <p:txBody>
          <a:bodyPr/>
          <a:lstStyle/>
          <a:p>
            <a:endParaRPr lang="en-US" sz="2400"/>
          </a:p>
        </p:txBody>
      </p:sp>
      <p:sp>
        <p:nvSpPr>
          <p:cNvPr id="3" name="Text 1"/>
          <p:cNvSpPr>
            <a:spLocks noGrp="1"/>
          </p:cNvSpPr>
          <p:nvPr>
            <p:ph type="title" idx="4294967295"/>
          </p:nvPr>
        </p:nvSpPr>
        <p:spPr>
          <a:xfrm>
            <a:off x="512064" y="390144"/>
            <a:ext cx="10972800" cy="7315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effectLst/>
                <a:uLnTx/>
                <a:uFillTx/>
                <a:ea typeface="Calibri" pitchFamily="34" charset="-122"/>
                <a:cs typeface="Calibri" pitchFamily="34" charset="-120"/>
              </a:rPr>
              <a:t>What is the GDCDPA?</a:t>
            </a:r>
            <a:endParaRPr kumimoji="0" lang="en-US" sz="3200" b="0" i="0" u="none" strike="noStrike" kern="1200" cap="none" spc="0" normalizeH="0" baseline="0" noProof="0">
              <a:ln>
                <a:noFill/>
              </a:ln>
              <a:effectLst/>
              <a:uLnTx/>
              <a:uFillTx/>
              <a:ea typeface="+mn-ea"/>
              <a:cs typeface="+mn-cs"/>
            </a:endParaRPr>
          </a:p>
        </p:txBody>
      </p:sp>
      <p:sp>
        <p:nvSpPr>
          <p:cNvPr id="5" name="Text 3"/>
          <p:cNvSpPr/>
          <p:nvPr/>
        </p:nvSpPr>
        <p:spPr>
          <a:xfrm>
            <a:off x="512064" y="1463040"/>
            <a:ext cx="5486400" cy="463296"/>
          </a:xfrm>
          <a:prstGeom prst="rect">
            <a:avLst/>
          </a:prstGeom>
          <a:noFill/>
          <a:ln/>
        </p:spPr>
        <p:txBody>
          <a:bodyPr wrap="square" lIns="0" tIns="0" rIns="0" bIns="0" rtlCol="0" anchor="ctr"/>
          <a:lstStyle/>
          <a:p>
            <a:r>
              <a:rPr lang="en-US" sz="2000" b="1">
                <a:solidFill>
                  <a:srgbClr val="1B3A6B"/>
                </a:solidFill>
                <a:latin typeface="Calibri" pitchFamily="34" charset="0"/>
                <a:ea typeface="Calibri" pitchFamily="34" charset="-122"/>
                <a:cs typeface="Calibri" pitchFamily="34" charset="-120"/>
              </a:rPr>
              <a:t>Origin &amp; Purpose</a:t>
            </a:r>
            <a:endParaRPr lang="en-US" sz="2000"/>
          </a:p>
        </p:txBody>
      </p:sp>
      <p:sp>
        <p:nvSpPr>
          <p:cNvPr id="6" name="Text 4"/>
          <p:cNvSpPr/>
          <p:nvPr/>
        </p:nvSpPr>
        <p:spPr>
          <a:xfrm>
            <a:off x="512064" y="2011680"/>
            <a:ext cx="5486400" cy="3413760"/>
          </a:xfrm>
          <a:prstGeom prst="rect">
            <a:avLst/>
          </a:prstGeom>
          <a:noFill/>
          <a:ln/>
        </p:spPr>
        <p:txBody>
          <a:bodyPr wrap="square" rtlCol="0" anchor="ctr"/>
          <a:lstStyle/>
          <a:p>
            <a:pPr marL="457189" indent="-457189">
              <a:spcAft>
                <a:spcPts val="533"/>
              </a:spcAft>
              <a:buSzPct val="100000"/>
              <a:buChar char="•"/>
            </a:pPr>
            <a:r>
              <a:rPr lang="en-US" sz="1733">
                <a:solidFill>
                  <a:srgbClr val="374151"/>
                </a:solidFill>
                <a:latin typeface="Calibri" pitchFamily="34" charset="0"/>
                <a:ea typeface="Calibri" pitchFamily="34" charset="-122"/>
                <a:cs typeface="Calibri" pitchFamily="34" charset="-120"/>
              </a:rPr>
              <a:t>Enacted in 1976</a:t>
            </a:r>
          </a:p>
          <a:p>
            <a:pPr marL="457189" indent="-457189">
              <a:spcAft>
                <a:spcPts val="533"/>
              </a:spcAft>
              <a:buSzPct val="100000"/>
              <a:buChar char="•"/>
            </a:pPr>
            <a:r>
              <a:rPr lang="en-US" sz="1733"/>
              <a:t>(1987) Act reorganized and moved within Code of Virginia</a:t>
            </a:r>
          </a:p>
          <a:p>
            <a:pPr marL="457189" indent="-457189">
              <a:spcAft>
                <a:spcPts val="533"/>
              </a:spcAft>
              <a:buSzPct val="100000"/>
              <a:buChar char="•"/>
            </a:pPr>
            <a:r>
              <a:rPr lang="en-US" sz="1733">
                <a:solidFill>
                  <a:srgbClr val="374151"/>
                </a:solidFill>
                <a:latin typeface="Calibri" pitchFamily="34" charset="0"/>
                <a:ea typeface="Calibri" pitchFamily="34" charset="-122"/>
                <a:cs typeface="Calibri" pitchFamily="34" charset="-120"/>
              </a:rPr>
              <a:t>(2004) Codified at Virginia Code § 2.2-3800 et seq.</a:t>
            </a:r>
          </a:p>
          <a:p>
            <a:pPr marL="457189" indent="-457189">
              <a:spcAft>
                <a:spcPts val="533"/>
              </a:spcAft>
              <a:buSzPct val="100000"/>
              <a:buChar char="•"/>
            </a:pPr>
            <a:r>
              <a:rPr lang="en-US" sz="1733"/>
              <a:t>HB 1277 (2018) Amended 'proper purpose' to explicitly authorize inter-agency and Commonwealth–locality data sharing</a:t>
            </a:r>
          </a:p>
          <a:p>
            <a:pPr marL="457189" indent="-457189">
              <a:spcAft>
                <a:spcPts val="533"/>
              </a:spcAft>
              <a:buSzPct val="100000"/>
              <a:buChar char="•"/>
            </a:pPr>
            <a:r>
              <a:rPr lang="en-US" sz="1733"/>
              <a:t>HB 1161 (2026) Restricts dissemination to six grounds; expands definition of personal information</a:t>
            </a:r>
          </a:p>
        </p:txBody>
      </p:sp>
      <p:sp>
        <p:nvSpPr>
          <p:cNvPr id="9" name="Text 7"/>
          <p:cNvSpPr/>
          <p:nvPr/>
        </p:nvSpPr>
        <p:spPr>
          <a:xfrm>
            <a:off x="6705600" y="2109216"/>
            <a:ext cx="4754880" cy="3169920"/>
          </a:xfrm>
          <a:prstGeom prst="rect">
            <a:avLst/>
          </a:prstGeom>
          <a:noFill/>
          <a:ln/>
        </p:spPr>
        <p:txBody>
          <a:bodyPr wrap="square" rtlCol="0" anchor="ctr"/>
          <a:lstStyle/>
          <a:p>
            <a:pPr marL="457189" indent="-457189">
              <a:spcAft>
                <a:spcPts val="667"/>
              </a:spcAft>
              <a:buSzPct val="100000"/>
              <a:buChar char="•"/>
            </a:pPr>
            <a:r>
              <a:rPr lang="en-US" sz="1533">
                <a:solidFill>
                  <a:srgbClr val="FFFFFF"/>
                </a:solidFill>
                <a:latin typeface="Calibri" pitchFamily="34" charset="0"/>
                <a:ea typeface="Calibri" pitchFamily="34" charset="-122"/>
                <a:cs typeface="Calibri" pitchFamily="34" charset="-120"/>
              </a:rPr>
              <a:t>Individual privacy is directly affected by collection, maintenance, use, and dissemination of personal information</a:t>
            </a:r>
            <a:endParaRPr lang="en-US" sz="1533"/>
          </a:p>
          <a:p>
            <a:pPr marL="457189" indent="-457189">
              <a:spcAft>
                <a:spcPts val="667"/>
              </a:spcAft>
              <a:buSzPct val="100000"/>
              <a:buChar char="•"/>
            </a:pPr>
            <a:r>
              <a:rPr lang="en-US" sz="1533">
                <a:solidFill>
                  <a:srgbClr val="FFFFFF"/>
                </a:solidFill>
                <a:latin typeface="Calibri" pitchFamily="34" charset="0"/>
                <a:ea typeface="Calibri" pitchFamily="34" charset="-122"/>
                <a:cs typeface="Calibri" pitchFamily="34" charset="-120"/>
              </a:rPr>
              <a:t>Increasing use of technology magnifies potential harm from these practices</a:t>
            </a:r>
            <a:endParaRPr lang="en-US" sz="1533"/>
          </a:p>
          <a:p>
            <a:pPr marL="457189" indent="-457189">
              <a:spcAft>
                <a:spcPts val="667"/>
              </a:spcAft>
              <a:buSzPct val="100000"/>
              <a:buChar char="•"/>
            </a:pPr>
            <a:r>
              <a:rPr lang="en-US" sz="1533">
                <a:solidFill>
                  <a:srgbClr val="FFFFFF"/>
                </a:solidFill>
                <a:latin typeface="Calibri" pitchFamily="34" charset="0"/>
                <a:ea typeface="Calibri" pitchFamily="34" charset="-122"/>
                <a:cs typeface="Calibri" pitchFamily="34" charset="-120"/>
              </a:rPr>
              <a:t>Misuse endangers employment, insurance, credit, due process, and legal protections</a:t>
            </a:r>
            <a:endParaRPr lang="en-US" sz="1533"/>
          </a:p>
          <a:p>
            <a:pPr marL="457189" indent="-457189">
              <a:spcAft>
                <a:spcPts val="667"/>
              </a:spcAft>
              <a:buSzPct val="100000"/>
              <a:buChar char="•"/>
            </a:pPr>
            <a:r>
              <a:rPr lang="en-US" sz="1533">
                <a:solidFill>
                  <a:srgbClr val="FFFFFF"/>
                </a:solidFill>
                <a:latin typeface="Calibri" pitchFamily="34" charset="0"/>
                <a:ea typeface="Calibri" pitchFamily="34" charset="-122"/>
                <a:cs typeface="Calibri" pitchFamily="34" charset="-120"/>
              </a:rPr>
              <a:t>Legislation is necessary to govern information systems containing records on individuals</a:t>
            </a:r>
            <a:endParaRPr lang="en-US" sz="1533"/>
          </a:p>
        </p:txBody>
      </p:sp>
      <p:sp>
        <p:nvSpPr>
          <p:cNvPr id="12" name="Text 4">
            <a:extLst>
              <a:ext uri="{FF2B5EF4-FFF2-40B4-BE49-F238E27FC236}">
                <a16:creationId xmlns:a16="http://schemas.microsoft.com/office/drawing/2014/main" id="{048CDE50-1739-35FE-ED1E-3E95D3E12789}"/>
              </a:ext>
            </a:extLst>
          </p:cNvPr>
          <p:cNvSpPr/>
          <p:nvPr/>
        </p:nvSpPr>
        <p:spPr>
          <a:xfrm>
            <a:off x="6291071" y="1926336"/>
            <a:ext cx="4995108" cy="3413760"/>
          </a:xfrm>
          <a:prstGeom prst="rect">
            <a:avLst/>
          </a:prstGeom>
          <a:solidFill>
            <a:srgbClr val="002060"/>
          </a:solidFill>
          <a:ln/>
        </p:spPr>
        <p:txBody>
          <a:bodyPr wrap="square" rtlCol="0" anchor="ctr"/>
          <a:lstStyle/>
          <a:p>
            <a:pPr marL="457189" indent="-457189">
              <a:spcAft>
                <a:spcPts val="533"/>
              </a:spcAft>
              <a:buSzPct val="100000"/>
              <a:buChar char="•"/>
            </a:pPr>
            <a:r>
              <a:rPr lang="en-US" sz="1733">
                <a:solidFill>
                  <a:schemeClr val="bg1"/>
                </a:solidFill>
                <a:latin typeface="Calibri" pitchFamily="34" charset="0"/>
                <a:ea typeface="Calibri" pitchFamily="34" charset="-122"/>
                <a:cs typeface="Calibri" pitchFamily="34" charset="-120"/>
              </a:rPr>
              <a:t>Governs how state agencies and political subdivisions collect, maintain, use, and disseminate personal information</a:t>
            </a:r>
            <a:endParaRPr lang="en-US" sz="1733">
              <a:solidFill>
                <a:schemeClr val="bg1"/>
              </a:solidFill>
            </a:endParaRPr>
          </a:p>
          <a:p>
            <a:pPr marL="457189" indent="-457189">
              <a:spcAft>
                <a:spcPts val="533"/>
              </a:spcAft>
              <a:buSzPct val="100000"/>
              <a:buChar char="•"/>
            </a:pPr>
            <a:r>
              <a:rPr lang="en-US" sz="1733">
                <a:solidFill>
                  <a:schemeClr val="bg1"/>
                </a:solidFill>
                <a:latin typeface="Calibri" pitchFamily="34" charset="0"/>
                <a:ea typeface="Calibri" pitchFamily="34" charset="-122"/>
                <a:cs typeface="Calibri" pitchFamily="34" charset="-120"/>
              </a:rPr>
              <a:t>Predates and complements the Virginia Freedom of Information Act (FOIA)</a:t>
            </a:r>
            <a:endParaRPr lang="en-US" sz="1733">
              <a:solidFill>
                <a:schemeClr val="bg1"/>
              </a:solidFill>
            </a:endParaRPr>
          </a:p>
          <a:p>
            <a:pPr marL="457189" indent="-457189">
              <a:spcAft>
                <a:spcPts val="533"/>
              </a:spcAft>
              <a:buSzPct val="100000"/>
              <a:buChar char="•"/>
            </a:pPr>
            <a:r>
              <a:rPr lang="en-US" sz="1733">
                <a:solidFill>
                  <a:schemeClr val="bg1"/>
                </a:solidFill>
                <a:latin typeface="Calibri" pitchFamily="34" charset="0"/>
                <a:ea typeface="Calibri" pitchFamily="34" charset="-122"/>
                <a:cs typeface="Calibri" pitchFamily="34" charset="-120"/>
              </a:rPr>
              <a:t>Applies to the Commonwealth, its agencies, and all political subdivisions</a:t>
            </a:r>
            <a:endParaRPr lang="en-US" sz="1733">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D9FEFDF-1AE7-305E-51BB-19C2FCC02B5D}"/>
              </a:ext>
            </a:extLst>
          </p:cNvPr>
          <p:cNvGraphicFramePr>
            <a:graphicFrameLocks noGrp="1"/>
          </p:cNvGraphicFramePr>
          <p:nvPr>
            <p:ph idx="1"/>
            <p:extLst>
              <p:ext uri="{D42A27DB-BD31-4B8C-83A1-F6EECF244321}">
                <p14:modId xmlns:p14="http://schemas.microsoft.com/office/powerpoint/2010/main" val="2198500081"/>
              </p:ext>
            </p:extLst>
          </p:nvPr>
        </p:nvGraphicFramePr>
        <p:xfrm>
          <a:off x="822325" y="1183766"/>
          <a:ext cx="10531475" cy="4400818"/>
        </p:xfrm>
        <a:graphic>
          <a:graphicData uri="http://schemas.openxmlformats.org/drawingml/2006/table">
            <a:tbl>
              <a:tblPr firstRow="1"/>
              <a:tblGrid>
                <a:gridCol w="2438868">
                  <a:extLst>
                    <a:ext uri="{9D8B030D-6E8A-4147-A177-3AD203B41FA5}">
                      <a16:colId xmlns:a16="http://schemas.microsoft.com/office/drawing/2014/main" val="3451499332"/>
                    </a:ext>
                  </a:extLst>
                </a:gridCol>
                <a:gridCol w="3803803">
                  <a:extLst>
                    <a:ext uri="{9D8B030D-6E8A-4147-A177-3AD203B41FA5}">
                      <a16:colId xmlns:a16="http://schemas.microsoft.com/office/drawing/2014/main" val="3150362532"/>
                    </a:ext>
                  </a:extLst>
                </a:gridCol>
                <a:gridCol w="4288804">
                  <a:extLst>
                    <a:ext uri="{9D8B030D-6E8A-4147-A177-3AD203B41FA5}">
                      <a16:colId xmlns:a16="http://schemas.microsoft.com/office/drawing/2014/main" val="3571486584"/>
                    </a:ext>
                  </a:extLst>
                </a:gridCol>
              </a:tblGrid>
              <a:tr h="286429">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Feature</a:t>
                      </a:r>
                    </a:p>
                  </a:txBody>
                  <a:tcPr marL="42588" marR="42588" marT="21295" marB="21295" anchor="ctr">
                    <a:solidFill>
                      <a:srgbClr val="0070C0"/>
                    </a:solidFill>
                  </a:tcPr>
                </a:tc>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Old Version</a:t>
                      </a:r>
                    </a:p>
                  </a:txBody>
                  <a:tcPr marL="42588" marR="42588" marT="21295" marB="21295" anchor="ctr">
                    <a:solidFill>
                      <a:srgbClr val="0070C0"/>
                    </a:solidFill>
                  </a:tcPr>
                </a:tc>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New Version (HB1161)</a:t>
                      </a:r>
                    </a:p>
                  </a:txBody>
                  <a:tcPr marL="42588" marR="42588" marT="21295" marB="21295" anchor="ctr">
                    <a:solidFill>
                      <a:srgbClr val="0070C0"/>
                    </a:solidFill>
                  </a:tcPr>
                </a:tc>
                <a:extLst>
                  <a:ext uri="{0D108BD9-81ED-4DB2-BD59-A6C34878D82A}">
                    <a16:rowId xmlns:a16="http://schemas.microsoft.com/office/drawing/2014/main" val="2664635652"/>
                  </a:ext>
                </a:extLst>
              </a:tr>
              <a:tr h="774109">
                <a:tc>
                  <a:txBody>
                    <a:bodyPr/>
                    <a:lstStyle/>
                    <a:p>
                      <a:pPr>
                        <a:buNone/>
                      </a:pPr>
                      <a:r>
                        <a:rPr lang="en-US" sz="1600" b="1">
                          <a:latin typeface="Roboto" panose="02000000000000000000" pitchFamily="2" charset="0"/>
                          <a:ea typeface="Roboto" panose="02000000000000000000" pitchFamily="2" charset="0"/>
                          <a:cs typeface="Roboto" panose="02000000000000000000" pitchFamily="2" charset="0"/>
                        </a:rPr>
                        <a:t>Definitions of Personal Info</a:t>
                      </a:r>
                    </a:p>
                  </a:txBody>
                  <a:tcPr marL="42588" marR="42588" marT="21295" marB="21295" anchor="ctr"/>
                </a:tc>
                <a:tc>
                  <a:txBody>
                    <a:bodyPr/>
                    <a:lstStyle/>
                    <a:p>
                      <a:pPr>
                        <a:buNone/>
                      </a:pPr>
                      <a:r>
                        <a:rPr lang="en-US" sz="1600">
                          <a:latin typeface="Roboto" panose="02000000000000000000" pitchFamily="2" charset="0"/>
                          <a:ea typeface="Roboto" panose="02000000000000000000" pitchFamily="2" charset="0"/>
                          <a:cs typeface="Roboto" panose="02000000000000000000" pitchFamily="2" charset="0"/>
                        </a:rPr>
                        <a:t>Includes SSN, driver's license, and basic bio-characteristics (finger/voice prints). </a:t>
                      </a:r>
                    </a:p>
                  </a:txBody>
                  <a:tcPr marL="42588" marR="42588" marT="21295" marB="21295" anchor="ctr"/>
                </a:tc>
                <a:tc>
                  <a:txBody>
                    <a:bodyPr/>
                    <a:lstStyle/>
                    <a:p>
                      <a:pPr>
                        <a:buNone/>
                      </a:pPr>
                      <a:r>
                        <a:rPr lang="en-US" sz="1600">
                          <a:latin typeface="Roboto" panose="02000000000000000000" pitchFamily="2" charset="0"/>
                          <a:ea typeface="Roboto" panose="02000000000000000000" pitchFamily="2" charset="0"/>
                          <a:cs typeface="Roboto" panose="02000000000000000000" pitchFamily="2" charset="0"/>
                        </a:rPr>
                        <a:t>Adds USCIS alien registration numbers, immigration status, faceprints, eye retinas, and digital photographs/video/audio. </a:t>
                      </a:r>
                    </a:p>
                  </a:txBody>
                  <a:tcPr marL="42588" marR="42588" marT="21295" marB="21295" anchor="ctr"/>
                </a:tc>
                <a:extLst>
                  <a:ext uri="{0D108BD9-81ED-4DB2-BD59-A6C34878D82A}">
                    <a16:rowId xmlns:a16="http://schemas.microsoft.com/office/drawing/2014/main" val="2772426219"/>
                  </a:ext>
                </a:extLst>
              </a:tr>
              <a:tr h="774108">
                <a:tc>
                  <a:txBody>
                    <a:bodyPr/>
                    <a:lstStyle/>
                    <a:p>
                      <a:pPr>
                        <a:buNone/>
                      </a:pPr>
                      <a:r>
                        <a:rPr lang="en-US" sz="1600" b="1">
                          <a:latin typeface="Roboto" panose="02000000000000000000" pitchFamily="2" charset="0"/>
                          <a:ea typeface="Roboto" panose="02000000000000000000" pitchFamily="2" charset="0"/>
                          <a:cs typeface="Roboto" panose="02000000000000000000" pitchFamily="2" charset="0"/>
                        </a:rPr>
                        <a:t>Restrictions</a:t>
                      </a:r>
                    </a:p>
                  </a:txBody>
                  <a:tcPr marL="42588" marR="42588" marT="21295" marB="21295" anchor="ctr"/>
                </a:tc>
                <a:tc>
                  <a:txBody>
                    <a:bodyPr/>
                    <a:lstStyle/>
                    <a:p>
                      <a:pPr>
                        <a:buNone/>
                      </a:pPr>
                      <a:endParaRPr lang="en-US" sz="1600">
                        <a:latin typeface="Roboto" panose="02000000000000000000" pitchFamily="2" charset="0"/>
                        <a:ea typeface="Roboto" panose="02000000000000000000" pitchFamily="2" charset="0"/>
                        <a:cs typeface="Roboto" panose="02000000000000000000" pitchFamily="2" charset="0"/>
                      </a:endParaRPr>
                    </a:p>
                  </a:txBody>
                  <a:tcPr marL="42588" marR="42588" marT="21295" marB="21295" anchor="ctr"/>
                </a:tc>
                <a:tc>
                  <a:txBody>
                    <a:bodyPr/>
                    <a:lstStyle/>
                    <a:p>
                      <a:pPr>
                        <a:buNone/>
                      </a:pPr>
                      <a:r>
                        <a:rPr lang="en-US" sz="1600">
                          <a:latin typeface="Roboto" panose="02000000000000000000" pitchFamily="2" charset="0"/>
                          <a:ea typeface="Roboto" panose="02000000000000000000" pitchFamily="2" charset="0"/>
                          <a:cs typeface="Roboto" panose="02000000000000000000" pitchFamily="2" charset="0"/>
                        </a:rPr>
                        <a:t>Adds a general ban on selling personal information. </a:t>
                      </a:r>
                    </a:p>
                  </a:txBody>
                  <a:tcPr marL="42588" marR="42588" marT="21295" marB="21295" anchor="ctr"/>
                </a:tc>
                <a:extLst>
                  <a:ext uri="{0D108BD9-81ED-4DB2-BD59-A6C34878D82A}">
                    <a16:rowId xmlns:a16="http://schemas.microsoft.com/office/drawing/2014/main" val="3563852886"/>
                  </a:ext>
                </a:extLst>
              </a:tr>
              <a:tr h="774109">
                <a:tc>
                  <a:txBody>
                    <a:bodyPr/>
                    <a:lstStyle/>
                    <a:p>
                      <a:pPr>
                        <a:buNone/>
                      </a:pPr>
                      <a:r>
                        <a:rPr lang="en-US" sz="1600" b="1">
                          <a:latin typeface="Roboto" panose="02000000000000000000" pitchFamily="2" charset="0"/>
                          <a:ea typeface="Roboto" panose="02000000000000000000" pitchFamily="2" charset="0"/>
                          <a:cs typeface="Roboto" panose="02000000000000000000" pitchFamily="2" charset="0"/>
                        </a:rPr>
                        <a:t>Consent Definition</a:t>
                      </a:r>
                    </a:p>
                  </a:txBody>
                  <a:tcPr marL="42588" marR="42588" marT="21295" marB="21295" anchor="ctr"/>
                </a:tc>
                <a:tc>
                  <a:txBody>
                    <a:bodyPr/>
                    <a:lstStyle/>
                    <a:p>
                      <a:pPr>
                        <a:buNone/>
                      </a:pPr>
                      <a:r>
                        <a:rPr lang="en-US" sz="1600">
                          <a:latin typeface="Roboto" panose="02000000000000000000" pitchFamily="2" charset="0"/>
                          <a:ea typeface="Roboto" panose="02000000000000000000" pitchFamily="2" charset="0"/>
                          <a:cs typeface="Roboto" panose="02000000000000000000" pitchFamily="2" charset="0"/>
                        </a:rPr>
                        <a:t>Permission</a:t>
                      </a:r>
                    </a:p>
                  </a:txBody>
                  <a:tcPr marL="42588" marR="42588" marT="21295" marB="2129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Roboto" panose="02000000000000000000" pitchFamily="2" charset="0"/>
                          <a:ea typeface="Roboto" panose="02000000000000000000" pitchFamily="2" charset="0"/>
                          <a:cs typeface="Roboto" panose="02000000000000000000" pitchFamily="2" charset="0"/>
                        </a:rPr>
                        <a:t>Consent - Clear affirmative act signifying freely given, specific, informed, and unambiguous agreement.</a:t>
                      </a:r>
                    </a:p>
                  </a:txBody>
                  <a:tcPr marL="42588" marR="42588" marT="21295" marB="21295" anchor="ctr"/>
                </a:tc>
                <a:extLst>
                  <a:ext uri="{0D108BD9-81ED-4DB2-BD59-A6C34878D82A}">
                    <a16:rowId xmlns:a16="http://schemas.microsoft.com/office/drawing/2014/main" val="2265807747"/>
                  </a:ext>
                </a:extLst>
              </a:tr>
              <a:tr h="1017949">
                <a:tc>
                  <a:txBody>
                    <a:bodyPr/>
                    <a:lstStyle/>
                    <a:p>
                      <a:pPr>
                        <a:buNone/>
                      </a:pPr>
                      <a:r>
                        <a:rPr lang="en-US" sz="1600" b="1">
                          <a:latin typeface="Roboto" panose="02000000000000000000" pitchFamily="2" charset="0"/>
                          <a:ea typeface="Roboto" panose="02000000000000000000" pitchFamily="2" charset="0"/>
                          <a:cs typeface="Roboto" panose="02000000000000000000" pitchFamily="2" charset="0"/>
                        </a:rPr>
                        <a:t>Dissemination Rules</a:t>
                      </a:r>
                    </a:p>
                  </a:txBody>
                  <a:tcPr marL="42588" marR="42588" marT="21295" marB="21295" anchor="ctr"/>
                </a:tc>
                <a:tc>
                  <a:txBody>
                    <a:bodyPr/>
                    <a:lstStyle/>
                    <a:p>
                      <a:pPr>
                        <a:buNone/>
                      </a:pPr>
                      <a:r>
                        <a:rPr lang="en-US" sz="1600">
                          <a:latin typeface="Roboto" panose="02000000000000000000" pitchFamily="2" charset="0"/>
                          <a:ea typeface="Roboto" panose="02000000000000000000" pitchFamily="2" charset="0"/>
                          <a:cs typeface="Roboto" panose="02000000000000000000" pitchFamily="2" charset="0"/>
                        </a:rPr>
                        <a:t>Broad authority to disseminate to accomplish a "proper purpose." </a:t>
                      </a:r>
                    </a:p>
                  </a:txBody>
                  <a:tcPr marL="42588" marR="42588" marT="21295" marB="21295" anchor="ctr"/>
                </a:tc>
                <a:tc>
                  <a:txBody>
                    <a:bodyPr/>
                    <a:lstStyle/>
                    <a:p>
                      <a:pPr>
                        <a:buNone/>
                      </a:pPr>
                      <a:r>
                        <a:rPr lang="en-US" sz="1600">
                          <a:latin typeface="Roboto" panose="02000000000000000000" pitchFamily="2" charset="0"/>
                          <a:ea typeface="Roboto" panose="02000000000000000000" pitchFamily="2" charset="0"/>
                          <a:cs typeface="Roboto" panose="02000000000000000000" pitchFamily="2" charset="0"/>
                        </a:rPr>
                        <a:t>Limits dissemination to six specific scenarios, such as legal compliance, state/federal program administration, or explicit data subject consent. </a:t>
                      </a:r>
                    </a:p>
                  </a:txBody>
                  <a:tcPr marL="42588" marR="42588" marT="21295" marB="21295" anchor="ctr"/>
                </a:tc>
                <a:extLst>
                  <a:ext uri="{0D108BD9-81ED-4DB2-BD59-A6C34878D82A}">
                    <a16:rowId xmlns:a16="http://schemas.microsoft.com/office/drawing/2014/main" val="4247771138"/>
                  </a:ext>
                </a:extLst>
              </a:tr>
              <a:tr h="774109">
                <a:tc>
                  <a:txBody>
                    <a:bodyPr/>
                    <a:lstStyle/>
                    <a:p>
                      <a:pPr>
                        <a:buNone/>
                      </a:pPr>
                      <a:r>
                        <a:rPr lang="en-US" sz="1600" b="1">
                          <a:latin typeface="Roboto" panose="02000000000000000000" pitchFamily="2" charset="0"/>
                          <a:ea typeface="Roboto" panose="02000000000000000000" pitchFamily="2" charset="0"/>
                          <a:cs typeface="Roboto" panose="02000000000000000000" pitchFamily="2" charset="0"/>
                        </a:rPr>
                        <a:t>Civil Penalties (Willful)</a:t>
                      </a:r>
                    </a:p>
                  </a:txBody>
                  <a:tcPr marL="42588" marR="42588" marT="21295" marB="21295" anchor="ctr"/>
                </a:tc>
                <a:tc>
                  <a:txBody>
                    <a:bodyPr/>
                    <a:lstStyle/>
                    <a:p>
                      <a:pPr>
                        <a:buNone/>
                      </a:pPr>
                      <a:r>
                        <a:rPr lang="en-US" sz="1600">
                          <a:latin typeface="Roboto" panose="02000000000000000000" pitchFamily="2" charset="0"/>
                          <a:ea typeface="Roboto" panose="02000000000000000000" pitchFamily="2" charset="0"/>
                          <a:cs typeface="Roboto" panose="02000000000000000000" pitchFamily="2" charset="0"/>
                        </a:rPr>
                        <a:t>$250 to $1,000 for first violation by an officer or agency. </a:t>
                      </a:r>
                    </a:p>
                  </a:txBody>
                  <a:tcPr marL="42588" marR="42588" marT="21295" marB="21295" anchor="ctr"/>
                </a:tc>
                <a:tc>
                  <a:txBody>
                    <a:bodyPr/>
                    <a:lstStyle/>
                    <a:p>
                      <a:pPr>
                        <a:buNone/>
                      </a:pPr>
                      <a:r>
                        <a:rPr lang="en-US" sz="1600">
                          <a:latin typeface="Roboto" panose="02000000000000000000" pitchFamily="2" charset="0"/>
                          <a:ea typeface="Roboto" panose="02000000000000000000" pitchFamily="2" charset="0"/>
                          <a:cs typeface="Roboto" panose="02000000000000000000" pitchFamily="2" charset="0"/>
                        </a:rPr>
                        <a:t>Increases individual penalties to $500 to $2,500 for certain violations, while maintaining original agency caps.</a:t>
                      </a:r>
                    </a:p>
                  </a:txBody>
                  <a:tcPr marL="42588" marR="42588" marT="21295" marB="21295" anchor="ctr"/>
                </a:tc>
                <a:extLst>
                  <a:ext uri="{0D108BD9-81ED-4DB2-BD59-A6C34878D82A}">
                    <a16:rowId xmlns:a16="http://schemas.microsoft.com/office/drawing/2014/main" val="903441329"/>
                  </a:ext>
                </a:extLst>
              </a:tr>
            </a:tbl>
          </a:graphicData>
        </a:graphic>
      </p:graphicFrame>
      <p:sp>
        <p:nvSpPr>
          <p:cNvPr id="4" name="Title 3">
            <a:extLst>
              <a:ext uri="{FF2B5EF4-FFF2-40B4-BE49-F238E27FC236}">
                <a16:creationId xmlns:a16="http://schemas.microsoft.com/office/drawing/2014/main" id="{7234FD5D-51A6-D64D-B22A-8D6B02604338}"/>
              </a:ext>
            </a:extLst>
          </p:cNvPr>
          <p:cNvSpPr>
            <a:spLocks noGrp="1"/>
          </p:cNvSpPr>
          <p:nvPr>
            <p:ph type="title"/>
          </p:nvPr>
        </p:nvSpPr>
        <p:spPr/>
        <p:txBody>
          <a:bodyPr/>
          <a:lstStyle/>
          <a:p>
            <a:r>
              <a:rPr lang="en-US"/>
              <a:t>Key Changes</a:t>
            </a:r>
          </a:p>
        </p:txBody>
      </p:sp>
      <p:sp>
        <p:nvSpPr>
          <p:cNvPr id="5" name="Slide Number Placeholder 4">
            <a:extLst>
              <a:ext uri="{FF2B5EF4-FFF2-40B4-BE49-F238E27FC236}">
                <a16:creationId xmlns:a16="http://schemas.microsoft.com/office/drawing/2014/main" id="{23647ED6-7013-CA0F-FCC4-1BCDF35A3699}"/>
              </a:ext>
            </a:extLst>
          </p:cNvPr>
          <p:cNvSpPr>
            <a:spLocks noGrp="1"/>
          </p:cNvSpPr>
          <p:nvPr>
            <p:ph type="sldNum" sz="quarter" idx="10"/>
          </p:nvPr>
        </p:nvSpPr>
        <p:spPr/>
        <p:txBody>
          <a:bodyPr/>
          <a:lstStyle/>
          <a:p>
            <a:pPr defTabSz="914377"/>
            <a:fld id="{7A3832A0-79CF-4AB2-A86D-F6819D2BCBA5}" type="slidenum">
              <a:rPr lang="en-US">
                <a:solidFill>
                  <a:prstClr val="white"/>
                </a:solidFill>
              </a:rPr>
              <a:pPr defTabSz="914377"/>
              <a:t>27</a:t>
            </a:fld>
            <a:endParaRPr lang="en-US">
              <a:solidFill>
                <a:prstClr val="white"/>
              </a:solidFill>
            </a:endParaRPr>
          </a:p>
        </p:txBody>
      </p:sp>
    </p:spTree>
    <p:extLst>
      <p:ext uri="{BB962C8B-B14F-4D97-AF65-F5344CB8AC3E}">
        <p14:creationId xmlns:p14="http://schemas.microsoft.com/office/powerpoint/2010/main" val="171610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957B57-F8ED-CFD4-76AE-341E75B8ABEB}"/>
              </a:ext>
            </a:extLst>
          </p:cNvPr>
          <p:cNvSpPr>
            <a:spLocks noGrp="1"/>
          </p:cNvSpPr>
          <p:nvPr>
            <p:ph type="sldNum" sz="quarter" idx="12"/>
          </p:nvPr>
        </p:nvSpPr>
        <p:spPr/>
        <p:txBody>
          <a:bodyPr/>
          <a:lstStyle/>
          <a:p>
            <a:pPr defTabSz="914377"/>
            <a:fld id="{7A3832A0-79CF-4AB2-A86D-F6819D2BCBA5}" type="slidenum">
              <a:rPr lang="en-US">
                <a:solidFill>
                  <a:prstClr val="white"/>
                </a:solidFill>
              </a:rPr>
              <a:pPr defTabSz="914377"/>
              <a:t>28</a:t>
            </a:fld>
            <a:endParaRPr lang="en-US">
              <a:solidFill>
                <a:prstClr val="white"/>
              </a:solidFill>
            </a:endParaRPr>
          </a:p>
        </p:txBody>
      </p:sp>
      <p:pic>
        <p:nvPicPr>
          <p:cNvPr id="7" name="Picture 6" descr="A slide titled &quot;Recommended Agency Actions&quot; presenting three color-coded action items. The first, marked HIGH priority with a red border, is Review Federal Data Sharing, with steps to audit current federal data sharing arrangements, identify any flows involving religious, national origin, or ethnicity data, and document the legal basis for each sharing relationship. The second, also marked HIGH priority with a red border, is Update Consent Mechanisms, with steps to review data collection and sharing consent forms, ensure consent meets the &quot;clear affirmative act&quot; standard, and update privacy notices and data sharing agreements. The third, marked MEDIUM priority with an orange border, is Policy and Training Updates, with steps to revise data governance policies to reflect new requirements, train data stewards on the distinction between consent and permission, and update incident response procedures for potential violations.">
            <a:extLst>
              <a:ext uri="{FF2B5EF4-FFF2-40B4-BE49-F238E27FC236}">
                <a16:creationId xmlns:a16="http://schemas.microsoft.com/office/drawing/2014/main" id="{75B4D13F-0A54-8AB6-32FE-DCED191D39D5}"/>
              </a:ext>
            </a:extLst>
          </p:cNvPr>
          <p:cNvPicPr>
            <a:picLocks noChangeAspect="1"/>
          </p:cNvPicPr>
          <p:nvPr/>
        </p:nvPicPr>
        <p:blipFill>
          <a:blip r:embed="rId2"/>
          <a:stretch>
            <a:fillRect/>
          </a:stretch>
        </p:blipFill>
        <p:spPr>
          <a:xfrm>
            <a:off x="618908" y="306554"/>
            <a:ext cx="8947459" cy="5799279"/>
          </a:xfrm>
          <a:prstGeom prst="rect">
            <a:avLst/>
          </a:prstGeom>
        </p:spPr>
      </p:pic>
      <p:sp>
        <p:nvSpPr>
          <p:cNvPr id="2" name="Title 1">
            <a:extLst>
              <a:ext uri="{FF2B5EF4-FFF2-40B4-BE49-F238E27FC236}">
                <a16:creationId xmlns:a16="http://schemas.microsoft.com/office/drawing/2014/main" id="{21C7CD28-6901-5226-0C50-FFB798ADF98E}"/>
              </a:ext>
            </a:extLst>
          </p:cNvPr>
          <p:cNvSpPr>
            <a:spLocks noGrp="1"/>
          </p:cNvSpPr>
          <p:nvPr>
            <p:ph type="title" idx="4294967295"/>
          </p:nvPr>
        </p:nvSpPr>
        <p:spPr>
          <a:xfrm>
            <a:off x="534185" y="-779463"/>
            <a:ext cx="11123627" cy="779463"/>
          </a:xfrm>
        </p:spPr>
        <p:txBody>
          <a:bodyPr vert="horz" lIns="91440" tIns="45720" rIns="91440" bIns="45720" rtlCol="0" anchor="b">
            <a:normAutofit/>
          </a:bodyPr>
          <a:lstStyle/>
          <a:p>
            <a:r>
              <a:rPr lang="en-US"/>
              <a:t>Recommended Agency Actions</a:t>
            </a:r>
          </a:p>
        </p:txBody>
      </p:sp>
    </p:spTree>
    <p:extLst>
      <p:ext uri="{BB962C8B-B14F-4D97-AF65-F5344CB8AC3E}">
        <p14:creationId xmlns:p14="http://schemas.microsoft.com/office/powerpoint/2010/main" val="1839708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56E1D-1AD2-7DFC-ACE5-D496B19ABEB8}"/>
              </a:ext>
            </a:extLst>
          </p:cNvPr>
          <p:cNvSpPr>
            <a:spLocks noGrp="1"/>
          </p:cNvSpPr>
          <p:nvPr>
            <p:ph type="title"/>
          </p:nvPr>
        </p:nvSpPr>
        <p:spPr>
          <a:xfrm>
            <a:off x="647133" y="209143"/>
            <a:ext cx="10515601" cy="1099869"/>
          </a:xfrm>
        </p:spPr>
        <p:txBody>
          <a:bodyPr/>
          <a:lstStyle/>
          <a:p>
            <a:r>
              <a:rPr lang="en-US"/>
              <a:t>ODGA Events</a:t>
            </a:r>
          </a:p>
        </p:txBody>
      </p:sp>
      <p:graphicFrame>
        <p:nvGraphicFramePr>
          <p:cNvPr id="5" name="Content Placeholder 4" descr="Block showing recent events:&#10;Lunch and Learns: Power BI Part 2, Unstructured Data Scanning Demo, Understanding VA’s Gov’t Data Collection and Dissemination Practices Act&#10;&#10;Upcoming Events: &#10;Ken Pfiel Route 50 Speaking Engagement- July 20&#10;Upcoming Lunch and Learns: Data Quality Tool Demo, Data for Executives, Structured Data Scanning Demo, Visualizations Best Practices Workshop&#10;Executive Data Board: Sept 23&#10;Chris Burroughs VAGARA event- Oct 23&#10;">
            <a:extLst>
              <a:ext uri="{FF2B5EF4-FFF2-40B4-BE49-F238E27FC236}">
                <a16:creationId xmlns:a16="http://schemas.microsoft.com/office/drawing/2014/main" id="{75EEF421-F6A8-EC99-2E71-2C1D372C83C3}"/>
              </a:ext>
            </a:extLst>
          </p:cNvPr>
          <p:cNvGraphicFramePr>
            <a:graphicFrameLocks noGrp="1"/>
          </p:cNvGraphicFramePr>
          <p:nvPr>
            <p:ph idx="1"/>
            <p:extLst>
              <p:ext uri="{D42A27DB-BD31-4B8C-83A1-F6EECF244321}">
                <p14:modId xmlns:p14="http://schemas.microsoft.com/office/powerpoint/2010/main" val="2267424814"/>
              </p:ext>
            </p:extLst>
          </p:nvPr>
        </p:nvGraphicFramePr>
        <p:xfrm>
          <a:off x="505423" y="1507177"/>
          <a:ext cx="10542587" cy="4513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A61DE63B-1F2E-34D9-E300-D69CB2858B9C}"/>
              </a:ext>
            </a:extLst>
          </p:cNvPr>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28275402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7D842-1AFE-B481-43D9-2FE69D3965EB}"/>
              </a:ext>
            </a:extLst>
          </p:cNvPr>
          <p:cNvSpPr>
            <a:spLocks noGrp="1"/>
          </p:cNvSpPr>
          <p:nvPr>
            <p:ph type="title"/>
          </p:nvPr>
        </p:nvSpPr>
        <p:spPr/>
        <p:txBody>
          <a:bodyPr>
            <a:normAutofit/>
          </a:bodyPr>
          <a:lstStyle/>
          <a:p>
            <a:r>
              <a:rPr lang="en-US">
                <a:cs typeface="+mn-cs"/>
              </a:rPr>
              <a:t>Data Governance Council</a:t>
            </a:r>
          </a:p>
        </p:txBody>
      </p:sp>
      <p:sp>
        <p:nvSpPr>
          <p:cNvPr id="3" name="Content Placeholder 2">
            <a:extLst>
              <a:ext uri="{FF2B5EF4-FFF2-40B4-BE49-F238E27FC236}">
                <a16:creationId xmlns:a16="http://schemas.microsoft.com/office/drawing/2014/main" id="{FCBF8BD0-4DF6-50DD-6A1F-80201241EFC2}"/>
              </a:ext>
            </a:extLst>
          </p:cNvPr>
          <p:cNvSpPr>
            <a:spLocks noGrp="1"/>
          </p:cNvSpPr>
          <p:nvPr>
            <p:ph idx="1"/>
          </p:nvPr>
        </p:nvSpPr>
        <p:spPr>
          <a:xfrm>
            <a:off x="5465618" y="1500981"/>
            <a:ext cx="5652655" cy="4723174"/>
          </a:xfrm>
        </p:spPr>
        <p:txBody>
          <a:bodyPr vert="horz" lIns="91440" tIns="45720" rIns="91440" bIns="45720" rtlCol="0" anchor="t">
            <a:normAutofit fontScale="55000" lnSpcReduction="20000"/>
          </a:bodyPr>
          <a:lstStyle/>
          <a:p>
            <a:pPr algn="l" rtl="0" fontAlgn="base">
              <a:buFont typeface="Arial" panose="020B0604020202020204" pitchFamily="34" charset="0"/>
              <a:buChar char="•"/>
            </a:pPr>
            <a:r>
              <a:rPr lang="en-US" sz="3300" i="0" u="none" strike="noStrike">
                <a:solidFill>
                  <a:schemeClr val="tx1"/>
                </a:solidFill>
                <a:effectLst/>
              </a:rPr>
              <a:t>Liaise between state agency operations and the CDO</a:t>
            </a:r>
          </a:p>
          <a:p>
            <a:pPr algn="l" rtl="0" fontAlgn="base">
              <a:buFont typeface="Arial" panose="020B0604020202020204" pitchFamily="34" charset="0"/>
              <a:buChar char="•"/>
            </a:pPr>
            <a:r>
              <a:rPr lang="en-US" sz="3300" i="0" u="none" strike="noStrike">
                <a:solidFill>
                  <a:schemeClr val="tx1"/>
                </a:solidFill>
                <a:effectLst/>
              </a:rPr>
              <a:t>Review open data assets prior to publication.</a:t>
            </a:r>
          </a:p>
          <a:p>
            <a:pPr algn="l" rtl="0" fontAlgn="base">
              <a:buFont typeface="Arial" panose="020B0604020202020204" pitchFamily="34" charset="0"/>
              <a:buChar char="•"/>
            </a:pPr>
            <a:r>
              <a:rPr lang="en-US" sz="3300" i="0" u="none" strike="noStrike">
                <a:solidFill>
                  <a:schemeClr val="tx1"/>
                </a:solidFill>
                <a:effectLst/>
              </a:rPr>
              <a:t>Provide to the Board any reports on the Council's recommendations and work as required by the Board.</a:t>
            </a:r>
          </a:p>
          <a:p>
            <a:pPr algn="l" rtl="0" fontAlgn="base">
              <a:buFont typeface="Arial" panose="020B0604020202020204" pitchFamily="34" charset="0"/>
              <a:buChar char="•"/>
            </a:pPr>
            <a:r>
              <a:rPr lang="en-US" sz="3300" i="0" u="none" strike="noStrike">
                <a:solidFill>
                  <a:schemeClr val="tx1"/>
                </a:solidFill>
                <a:effectLst/>
              </a:rPr>
              <a:t>Develop necessary privacy and ethical standards and policies for Commonwealth Data Trust resources.</a:t>
            </a:r>
          </a:p>
          <a:p>
            <a:pPr algn="l" rtl="0" fontAlgn="base">
              <a:buFont typeface="Arial" panose="020B0604020202020204" pitchFamily="34" charset="0"/>
              <a:buChar char="•"/>
            </a:pPr>
            <a:r>
              <a:rPr lang="en-US" sz="3300" i="0" u="none" strike="noStrike">
                <a:solidFill>
                  <a:schemeClr val="tx1"/>
                </a:solidFill>
                <a:effectLst/>
              </a:rPr>
              <a:t>Monitor the sharing of Commonwealth Data Trust member-contributed data resources.</a:t>
            </a:r>
          </a:p>
          <a:p>
            <a:pPr algn="l" rtl="0" fontAlgn="base">
              <a:buFont typeface="Arial" panose="020B0604020202020204" pitchFamily="34" charset="0"/>
              <a:buChar char="•"/>
            </a:pPr>
            <a:r>
              <a:rPr lang="en-US" sz="3300" i="0" u="none" strike="noStrike">
                <a:solidFill>
                  <a:schemeClr val="tx1"/>
                </a:solidFill>
                <a:effectLst/>
              </a:rPr>
              <a:t>Review and approve new Commonwealth Data Trust-managed data resources.</a:t>
            </a:r>
          </a:p>
          <a:p>
            <a:pPr algn="l" rtl="0" fontAlgn="base">
              <a:buFont typeface="Arial" panose="020B0604020202020204" pitchFamily="34" charset="0"/>
              <a:buChar char="•"/>
            </a:pPr>
            <a:r>
              <a:rPr lang="en-US" sz="3300" i="0" u="none" strike="noStrike">
                <a:solidFill>
                  <a:schemeClr val="tx1"/>
                </a:solidFill>
                <a:effectLst/>
              </a:rPr>
              <a:t>Conduct any other business the CDO deems necessary for Commonwealth Data Trust governance.</a:t>
            </a:r>
          </a:p>
          <a:p>
            <a:pPr marL="0" indent="0" algn="l" rtl="0" fontAlgn="base">
              <a:buNone/>
            </a:pPr>
            <a:r>
              <a:rPr lang="en-US" sz="2500" i="1" u="none" strike="noStrike">
                <a:solidFill>
                  <a:srgbClr val="49443D"/>
                </a:solidFill>
                <a:effectLst/>
                <a:latin typeface="Roboto"/>
                <a:ea typeface="Roboto"/>
                <a:cs typeface="Roboto"/>
              </a:rPr>
              <a:t>Related legislation: https://lis.virginia.gov/cgibin/legp604.exe?212+ful+CHAP0314 </a:t>
            </a:r>
            <a:endParaRPr lang="en-US" sz="2500" i="0">
              <a:solidFill>
                <a:srgbClr val="49443D"/>
              </a:solidFill>
              <a:effectLst/>
              <a:latin typeface="Roboto"/>
              <a:ea typeface="Roboto"/>
              <a:cs typeface="Roboto"/>
            </a:endParaRPr>
          </a:p>
          <a:p>
            <a:pPr marL="0" indent="0">
              <a:buNone/>
            </a:pPr>
            <a:endParaRPr lang="en-US"/>
          </a:p>
        </p:txBody>
      </p:sp>
      <p:sp>
        <p:nvSpPr>
          <p:cNvPr id="4" name="Text Placeholder 3">
            <a:extLst>
              <a:ext uri="{FF2B5EF4-FFF2-40B4-BE49-F238E27FC236}">
                <a16:creationId xmlns:a16="http://schemas.microsoft.com/office/drawing/2014/main" id="{F855CC21-67A6-49BD-AA5F-5846BD841519}"/>
              </a:ext>
            </a:extLst>
          </p:cNvPr>
          <p:cNvSpPr>
            <a:spLocks noGrp="1"/>
          </p:cNvSpPr>
          <p:nvPr>
            <p:ph type="body" sz="half" idx="4294967295"/>
          </p:nvPr>
        </p:nvSpPr>
        <p:spPr>
          <a:xfrm>
            <a:off x="623943" y="1500981"/>
            <a:ext cx="4716984" cy="3856037"/>
          </a:xfrm>
          <a:solidFill>
            <a:schemeClr val="bg1">
              <a:lumMod val="85000"/>
            </a:schemeClr>
          </a:solidFill>
          <a:ln>
            <a:solidFill>
              <a:schemeClr val="tx1"/>
            </a:solidFill>
          </a:ln>
        </p:spPr>
        <p:txBody>
          <a:bodyPr>
            <a:normAutofit lnSpcReduction="10000"/>
          </a:bodyPr>
          <a:lstStyle/>
          <a:p>
            <a:pPr marL="0" indent="0">
              <a:buNone/>
            </a:pPr>
            <a:r>
              <a:rPr lang="en-US" sz="2500" b="1"/>
              <a:t>Purpose</a:t>
            </a:r>
          </a:p>
          <a:p>
            <a:r>
              <a:rPr lang="en-US" sz="2500" b="1" u="sng"/>
              <a:t>Advise</a:t>
            </a:r>
            <a:r>
              <a:rPr lang="en-US" sz="2500" u="sng"/>
              <a:t> </a:t>
            </a:r>
            <a:r>
              <a:rPr lang="en-US" sz="2500"/>
              <a:t>the CDO on data technology, policy, and governance structure.</a:t>
            </a:r>
          </a:p>
          <a:p>
            <a:r>
              <a:rPr lang="en-US" sz="2500" b="1" u="sng"/>
              <a:t>Administer</a:t>
            </a:r>
            <a:r>
              <a:rPr lang="en-US" sz="2500"/>
              <a:t> data governance policies, standards, and best practices, as set by the Board.</a:t>
            </a:r>
          </a:p>
          <a:p>
            <a:r>
              <a:rPr lang="en-US" sz="2500" b="1" u="sng"/>
              <a:t>Oversee</a:t>
            </a:r>
            <a:r>
              <a:rPr lang="en-US" sz="2500" u="sng"/>
              <a:t> </a:t>
            </a:r>
            <a:r>
              <a:rPr lang="en-US" sz="2500"/>
              <a:t>data sharing and analytics projects.</a:t>
            </a:r>
          </a:p>
        </p:txBody>
      </p:sp>
    </p:spTree>
    <p:extLst>
      <p:ext uri="{BB962C8B-B14F-4D97-AF65-F5344CB8AC3E}">
        <p14:creationId xmlns:p14="http://schemas.microsoft.com/office/powerpoint/2010/main" val="3256220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C97E2-F2B7-8A03-DACB-ED85504C3247}"/>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1055249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57B4EB-9F7C-8F20-1CD7-0EDB1011594D}"/>
              </a:ext>
            </a:extLst>
          </p:cNvPr>
          <p:cNvSpPr>
            <a:spLocks noGrp="1"/>
          </p:cNvSpPr>
          <p:nvPr>
            <p:ph type="title"/>
          </p:nvPr>
        </p:nvSpPr>
        <p:spPr>
          <a:xfrm>
            <a:off x="635000" y="640823"/>
            <a:ext cx="3418659" cy="5583148"/>
          </a:xfrm>
        </p:spPr>
        <p:txBody>
          <a:bodyPr anchor="ctr">
            <a:normAutofit/>
          </a:bodyPr>
          <a:lstStyle/>
          <a:p>
            <a:r>
              <a:rPr lang="en-US" sz="5400">
                <a:latin typeface="Corbel"/>
              </a:rPr>
              <a:t>Meeting Purpose</a:t>
            </a:r>
            <a:endParaRPr lang="en-US" sz="5400"/>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4AFF382B-C4A2-F5F3-6A0D-8162AAF098E5}"/>
              </a:ext>
            </a:extLst>
          </p:cNvPr>
          <p:cNvSpPr>
            <a:spLocks noGrp="1"/>
          </p:cNvSpPr>
          <p:nvPr>
            <p:ph type="dt" sz="half" idx="10"/>
          </p:nvPr>
        </p:nvSpPr>
        <p:spPr>
          <a:xfrm>
            <a:off x="838200" y="6356350"/>
            <a:ext cx="2743200" cy="365125"/>
          </a:xfrm>
        </p:spPr>
        <p:txBody>
          <a:bodyPr>
            <a:normAutofit lnSpcReduction="10000"/>
          </a:bodyPr>
          <a:lstStyle/>
          <a:p>
            <a:pPr>
              <a:spcAft>
                <a:spcPts val="600"/>
              </a:spcAft>
            </a:pPr>
            <a:fld id="{7D5E8537-5AE4-4827-89A4-6FA3766152CD}" type="datetime1">
              <a:rPr lang="en-US" smtClean="0"/>
              <a:pPr>
                <a:spcAft>
                  <a:spcPts val="600"/>
                </a:spcAft>
              </a:pPr>
              <a:t>8/10/2026</a:t>
            </a:fld>
            <a:endParaRPr lang="en-US"/>
          </a:p>
        </p:txBody>
      </p:sp>
      <p:graphicFrame>
        <p:nvGraphicFramePr>
          <p:cNvPr id="7" name="Content Placeholder 2" descr="Graphic stating &quot;mature agency data governance, address AI bot scanning of Open Data Portal, encourage data sharing through data catalog, share best practices from other agencies.&quot;">
            <a:extLst>
              <a:ext uri="{FF2B5EF4-FFF2-40B4-BE49-F238E27FC236}">
                <a16:creationId xmlns:a16="http://schemas.microsoft.com/office/drawing/2014/main" id="{9A9E743C-44B5-F984-8F8F-BEBD2BF39638}"/>
              </a:ext>
            </a:extLst>
          </p:cNvPr>
          <p:cNvGraphicFramePr>
            <a:graphicFrameLocks noGrp="1"/>
          </p:cNvGraphicFramePr>
          <p:nvPr>
            <p:ph idx="1"/>
            <p:extLst>
              <p:ext uri="{D42A27DB-BD31-4B8C-83A1-F6EECF244321}">
                <p14:modId xmlns:p14="http://schemas.microsoft.com/office/powerpoint/2010/main" val="215228106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4338542"/>
      </p:ext>
    </p:extLst>
  </p:cSld>
  <p:clrMapOvr>
    <a:masterClrMapping/>
  </p:clrMapOvr>
  <p:transition spd="slow" advTm="23">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F6A59-DA68-1745-2445-173925BC4A09}"/>
              </a:ext>
            </a:extLst>
          </p:cNvPr>
          <p:cNvSpPr>
            <a:spLocks noGrp="1"/>
          </p:cNvSpPr>
          <p:nvPr>
            <p:ph type="title"/>
          </p:nvPr>
        </p:nvSpPr>
        <p:spPr>
          <a:xfrm>
            <a:off x="724954" y="220947"/>
            <a:ext cx="10515601" cy="1099869"/>
          </a:xfrm>
        </p:spPr>
        <p:txBody>
          <a:bodyPr>
            <a:normAutofit/>
          </a:bodyPr>
          <a:lstStyle/>
          <a:p>
            <a:r>
              <a:rPr lang="en-US"/>
              <a:t>Order of Business </a:t>
            </a:r>
          </a:p>
        </p:txBody>
      </p:sp>
      <p:pic>
        <p:nvPicPr>
          <p:cNvPr id="14" name="Graphic 13" descr="Badge 1 with solid fill">
            <a:extLst>
              <a:ext uri="{FF2B5EF4-FFF2-40B4-BE49-F238E27FC236}">
                <a16:creationId xmlns:a16="http://schemas.microsoft.com/office/drawing/2014/main" id="{51A4C503-B4D4-1016-989C-7F2DA84A6F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5786" y="1761282"/>
            <a:ext cx="1478437" cy="1478437"/>
          </a:xfrm>
          <a:prstGeom prst="rect">
            <a:avLst/>
          </a:prstGeom>
        </p:spPr>
      </p:pic>
      <p:sp>
        <p:nvSpPr>
          <p:cNvPr id="21" name="TextBox 20">
            <a:extLst>
              <a:ext uri="{FF2B5EF4-FFF2-40B4-BE49-F238E27FC236}">
                <a16:creationId xmlns:a16="http://schemas.microsoft.com/office/drawing/2014/main" id="{D5AB672C-5C96-04BF-D4D1-D34CAA884C8F}"/>
              </a:ext>
            </a:extLst>
          </p:cNvPr>
          <p:cNvSpPr txBox="1"/>
          <p:nvPr/>
        </p:nvSpPr>
        <p:spPr>
          <a:xfrm>
            <a:off x="2104223" y="2238890"/>
            <a:ext cx="5325278" cy="523220"/>
          </a:xfrm>
          <a:prstGeom prst="rect">
            <a:avLst/>
          </a:prstGeom>
          <a:noFill/>
        </p:spPr>
        <p:txBody>
          <a:bodyPr wrap="square" rtlCol="0">
            <a:spAutoFit/>
          </a:bodyPr>
          <a:lstStyle/>
          <a:p>
            <a:r>
              <a:rPr lang="en-US" sz="2800"/>
              <a:t>Approve Meeting Minutes</a:t>
            </a:r>
          </a:p>
        </p:txBody>
      </p:sp>
    </p:spTree>
    <p:extLst>
      <p:ext uri="{BB962C8B-B14F-4D97-AF65-F5344CB8AC3E}">
        <p14:creationId xmlns:p14="http://schemas.microsoft.com/office/powerpoint/2010/main" val="153662261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4A8CEC-B470-7C4F-1B5C-BFA19F3807B3}"/>
              </a:ext>
            </a:extLst>
          </p:cNvPr>
          <p:cNvSpPr>
            <a:spLocks noGrp="1"/>
          </p:cNvSpPr>
          <p:nvPr>
            <p:ph type="title"/>
          </p:nvPr>
        </p:nvSpPr>
        <p:spPr>
          <a:xfrm>
            <a:off x="824541" y="228599"/>
            <a:ext cx="10515601" cy="1099869"/>
          </a:xfrm>
        </p:spPr>
        <p:txBody>
          <a:bodyPr/>
          <a:lstStyle/>
          <a:p>
            <a:r>
              <a:rPr lang="en-US"/>
              <a:t>Announcements</a:t>
            </a:r>
          </a:p>
        </p:txBody>
      </p:sp>
      <p:sp>
        <p:nvSpPr>
          <p:cNvPr id="20" name="Rect LeftHeader"/>
          <p:cNvSpPr/>
          <p:nvPr/>
        </p:nvSpPr>
        <p:spPr>
          <a:xfrm>
            <a:off x="824541" y="1328468"/>
            <a:ext cx="4900000" cy="530000"/>
          </a:xfrm>
          <a:prstGeom prst="rect">
            <a:avLst/>
          </a:prstGeom>
          <a:solidFill>
            <a:srgbClr val="028090"/>
          </a:solidFill>
          <a:ln>
            <a:noFill/>
          </a:ln>
        </p:spPr>
        <p:txBody>
          <a:bodyPr lIns="182880" tIns="45720" rIns="182880" bIns="45720" anchor="ctr">
            <a:normAutofit/>
          </a:bodyPr>
          <a:lstStyle/>
          <a:p>
            <a:pPr>
              <a:buNone/>
            </a:pPr>
            <a:r>
              <a:rPr lang="en-US" sz="2400" b="1">
                <a:solidFill>
                  <a:prstClr val="white"/>
                </a:solidFill>
                <a:latin typeface="Roboto" panose="02000000000000000000" pitchFamily="2" charset="0"/>
                <a:ea typeface="Roboto" panose="02000000000000000000" pitchFamily="2" charset="0"/>
                <a:cs typeface="Roboto" panose="02000000000000000000" pitchFamily="2" charset="0"/>
              </a:rPr>
              <a:t>ODGA INITIATIVES</a:t>
            </a:r>
          </a:p>
        </p:txBody>
      </p:sp>
      <p:sp>
        <p:nvSpPr>
          <p:cNvPr id="21" name="Rect RightHeader"/>
          <p:cNvSpPr/>
          <p:nvPr/>
        </p:nvSpPr>
        <p:spPr>
          <a:xfrm>
            <a:off x="5924541" y="1328468"/>
            <a:ext cx="5442917" cy="530000"/>
          </a:xfrm>
          <a:prstGeom prst="rect">
            <a:avLst/>
          </a:prstGeom>
          <a:solidFill>
            <a:srgbClr val="028090"/>
          </a:solidFill>
          <a:ln>
            <a:noFill/>
          </a:ln>
        </p:spPr>
        <p:txBody>
          <a:bodyPr lIns="182880" tIns="45720" rIns="182880" bIns="45720" anchor="ctr">
            <a:normAutofit/>
          </a:bodyPr>
          <a:lstStyle/>
          <a:p>
            <a:pPr>
              <a:buNone/>
            </a:pPr>
            <a:r>
              <a:rPr lang="en-US" sz="2400" b="1">
                <a:solidFill>
                  <a:prstClr val="white"/>
                </a:solidFill>
                <a:latin typeface="Roboto" panose="02000000000000000000" pitchFamily="2" charset="0"/>
                <a:ea typeface="Roboto" panose="02000000000000000000" pitchFamily="2" charset="0"/>
                <a:cs typeface="Roboto" panose="02000000000000000000" pitchFamily="2" charset="0"/>
              </a:rPr>
              <a:t>COMMUNITY &amp; EXTERNAL EVENTS</a:t>
            </a:r>
          </a:p>
        </p:txBody>
      </p:sp>
      <p:sp>
        <p:nvSpPr>
          <p:cNvPr id="22" name="TextBox LeftItems"/>
          <p:cNvSpPr txBox="1"/>
          <p:nvPr/>
        </p:nvSpPr>
        <p:spPr>
          <a:xfrm>
            <a:off x="824541" y="1978468"/>
            <a:ext cx="4900000" cy="3750000"/>
          </a:xfrm>
          <a:prstGeom prst="rect">
            <a:avLst/>
          </a:prstGeom>
          <a:noFill/>
          <a:ln>
            <a:noFill/>
          </a:ln>
        </p:spPr>
        <p:txBody>
          <a:bodyPr wrap="square" lIns="91440" tIns="91440" rIns="91440" bIns="91440" rtlCol="0" anchor="t">
            <a:normAutofit/>
          </a:bodyPr>
          <a:lstStyle/>
          <a:p>
            <a:pPr marL="285750" indent="-285750">
              <a:spcBef>
                <a:spcPts val="200"/>
              </a:spcBef>
              <a:spcAft>
                <a:spcPts val="600"/>
              </a:spcAft>
              <a:buFont typeface="Arial" panose="020B0604020202020204" pitchFamily="34" charset="0"/>
              <a:buChar char="•"/>
            </a:pPr>
            <a:r>
              <a:rPr lang="en-US" sz="2000">
                <a:latin typeface="Roboto" panose="02000000000000000000" pitchFamily="2" charset="0"/>
                <a:ea typeface="Roboto" panose="02000000000000000000" pitchFamily="2" charset="0"/>
                <a:cs typeface="Roboto" panose="02000000000000000000" pitchFamily="2" charset="0"/>
              </a:rPr>
              <a:t>Expansion of Data Governance Council</a:t>
            </a:r>
          </a:p>
          <a:p>
            <a:pPr marL="285750" indent="-285750">
              <a:spcBef>
                <a:spcPts val="0"/>
              </a:spcBef>
              <a:spcAft>
                <a:spcPts val="600"/>
              </a:spcAft>
              <a:buFont typeface="Arial" panose="020B0604020202020204" pitchFamily="34" charset="0"/>
              <a:buChar char="•"/>
            </a:pPr>
            <a:r>
              <a:rPr lang="en-US" sz="2000">
                <a:latin typeface="Roboto" panose="02000000000000000000" pitchFamily="2" charset="0"/>
                <a:ea typeface="Roboto" panose="02000000000000000000" pitchFamily="2" charset="0"/>
                <a:cs typeface="Roboto" panose="02000000000000000000" pitchFamily="2" charset="0"/>
              </a:rPr>
              <a:t>Affordability Dashboard</a:t>
            </a:r>
          </a:p>
          <a:p>
            <a:pPr marL="285750" indent="-285750">
              <a:spcBef>
                <a:spcPts val="0"/>
              </a:spcBef>
              <a:spcAft>
                <a:spcPts val="600"/>
              </a:spcAft>
              <a:buFont typeface="Arial" panose="020B0604020202020204" pitchFamily="34" charset="0"/>
              <a:buChar char="•"/>
            </a:pPr>
            <a:r>
              <a:rPr lang="en-US" sz="2000">
                <a:latin typeface="Roboto" panose="02000000000000000000" pitchFamily="2" charset="0"/>
                <a:ea typeface="Roboto" panose="02000000000000000000" pitchFamily="2" charset="0"/>
                <a:cs typeface="Roboto" panose="02000000000000000000" pitchFamily="2" charset="0"/>
              </a:rPr>
              <a:t>Dataversity Renewal</a:t>
            </a:r>
          </a:p>
          <a:p>
            <a:pPr marL="285750" indent="-285750">
              <a:spcBef>
                <a:spcPts val="0"/>
              </a:spcBef>
              <a:spcAft>
                <a:spcPts val="600"/>
              </a:spcAft>
              <a:buFont typeface="Arial" panose="020B0604020202020204" pitchFamily="34" charset="0"/>
              <a:buChar char="•"/>
            </a:pPr>
            <a:r>
              <a:rPr lang="en-US" sz="2000">
                <a:latin typeface="Roboto" panose="02000000000000000000" pitchFamily="2" charset="0"/>
                <a:ea typeface="Roboto" panose="02000000000000000000" pitchFamily="2" charset="0"/>
                <a:cs typeface="Roboto" panose="02000000000000000000" pitchFamily="2" charset="0"/>
              </a:rPr>
              <a:t>Datathon</a:t>
            </a:r>
          </a:p>
          <a:p>
            <a:pPr marL="285750" indent="-285750">
              <a:spcAft>
                <a:spcPts val="600"/>
              </a:spcAft>
              <a:buFont typeface="Arial" panose="020B0604020202020204" pitchFamily="34" charset="0"/>
              <a:buChar char="•"/>
            </a:pPr>
            <a:r>
              <a:rPr lang="en-US" sz="2000">
                <a:latin typeface="Roboto"/>
                <a:ea typeface="Roboto"/>
                <a:cs typeface="Roboto"/>
              </a:rPr>
              <a:t>SUDA Enhancements</a:t>
            </a:r>
            <a:endParaRPr lang="en-US" sz="2000">
              <a:latin typeface="Roboto" panose="02000000000000000000" pitchFamily="2" charset="0"/>
              <a:ea typeface="Roboto" panose="02000000000000000000" pitchFamily="2" charset="0"/>
              <a:cs typeface="Roboto" panose="02000000000000000000" pitchFamily="2" charset="0"/>
            </a:endParaRPr>
          </a:p>
        </p:txBody>
      </p:sp>
      <p:sp>
        <p:nvSpPr>
          <p:cNvPr id="23" name="TextBox RightItems"/>
          <p:cNvSpPr txBox="1"/>
          <p:nvPr/>
        </p:nvSpPr>
        <p:spPr>
          <a:xfrm>
            <a:off x="5924541" y="1978468"/>
            <a:ext cx="5609368" cy="3750000"/>
          </a:xfrm>
          <a:prstGeom prst="rect">
            <a:avLst/>
          </a:prstGeom>
          <a:noFill/>
          <a:ln>
            <a:noFill/>
          </a:ln>
        </p:spPr>
        <p:txBody>
          <a:bodyPr wrap="square" lIns="91440" tIns="91440" rIns="91440" bIns="91440" rtlCol="0">
            <a:normAutofit/>
          </a:bodyPr>
          <a:lstStyle/>
          <a:p>
            <a:pPr marL="342900" indent="-342900">
              <a:spcBef>
                <a:spcPts val="200"/>
              </a:spcBef>
              <a:spcAft>
                <a:spcPts val="800"/>
              </a:spcAft>
              <a:buFont typeface="Arial" panose="020B0604020202020204" pitchFamily="34" charset="0"/>
              <a:buChar char="•"/>
            </a:pPr>
            <a:r>
              <a:rPr lang="en-US" sz="2000">
                <a:latin typeface="Roboto" panose="02000000000000000000" pitchFamily="2" charset="0"/>
                <a:ea typeface="Roboto" panose="02000000000000000000" pitchFamily="2" charset="0"/>
                <a:cs typeface="Roboto" panose="02000000000000000000" pitchFamily="2" charset="0"/>
              </a:rPr>
              <a:t>RVA Data Enthusiasts</a:t>
            </a:r>
            <a:r>
              <a:rPr lang="en-US" sz="2000">
                <a:solidFill>
                  <a:srgbClr val="028090"/>
                </a:solidFill>
                <a:latin typeface="Roboto" panose="02000000000000000000" pitchFamily="2" charset="0"/>
                <a:ea typeface="Roboto" panose="02000000000000000000" pitchFamily="2" charset="0"/>
                <a:cs typeface="Roboto" panose="02000000000000000000" pitchFamily="2" charset="0"/>
              </a:rPr>
              <a:t> — July 1</a:t>
            </a:r>
          </a:p>
          <a:p>
            <a:pPr marL="342900" indent="-342900">
              <a:spcBef>
                <a:spcPts val="0"/>
              </a:spcBef>
              <a:spcAft>
                <a:spcPts val="800"/>
              </a:spcAft>
              <a:buFont typeface="Arial" panose="020B0604020202020204" pitchFamily="34" charset="0"/>
              <a:buChar char="•"/>
            </a:pPr>
            <a:r>
              <a:rPr lang="en-US" sz="2000">
                <a:latin typeface="Roboto" panose="02000000000000000000" pitchFamily="2" charset="0"/>
                <a:ea typeface="Roboto" panose="02000000000000000000" pitchFamily="2" charset="0"/>
                <a:cs typeface="Roboto" panose="02000000000000000000" pitchFamily="2" charset="0"/>
              </a:rPr>
              <a:t>DAMA RVA</a:t>
            </a:r>
            <a:r>
              <a:rPr lang="en-US" sz="2000">
                <a:solidFill>
                  <a:srgbClr val="028090"/>
                </a:solidFill>
                <a:latin typeface="Roboto" panose="02000000000000000000" pitchFamily="2" charset="0"/>
                <a:ea typeface="Roboto" panose="02000000000000000000" pitchFamily="2" charset="0"/>
                <a:cs typeface="Roboto" panose="02000000000000000000" pitchFamily="2" charset="0"/>
              </a:rPr>
              <a:t> — July 10</a:t>
            </a:r>
          </a:p>
          <a:p>
            <a:pPr marL="342900" indent="-342900">
              <a:spcBef>
                <a:spcPts val="0"/>
              </a:spcBef>
              <a:spcAft>
                <a:spcPts val="0"/>
              </a:spcAft>
              <a:buFont typeface="Arial" panose="020B0604020202020204" pitchFamily="34" charset="0"/>
              <a:buChar char="•"/>
            </a:pPr>
            <a:r>
              <a:rPr lang="en-US" sz="2000">
                <a:latin typeface="Roboto" panose="02000000000000000000" pitchFamily="2" charset="0"/>
                <a:ea typeface="Roboto" panose="02000000000000000000" pitchFamily="2" charset="0"/>
                <a:cs typeface="Roboto" panose="02000000000000000000" pitchFamily="2" charset="0"/>
              </a:rPr>
              <a:t>AI Ready RVA Government Cohort</a:t>
            </a:r>
            <a:r>
              <a:rPr lang="en-US" sz="2000">
                <a:solidFill>
                  <a:srgbClr val="028090"/>
                </a:solidFill>
                <a:latin typeface="Roboto" panose="02000000000000000000" pitchFamily="2" charset="0"/>
                <a:ea typeface="Roboto" panose="02000000000000000000" pitchFamily="2" charset="0"/>
                <a:cs typeface="Roboto" panose="02000000000000000000" pitchFamily="2" charset="0"/>
              </a:rPr>
              <a:t> — July 28</a:t>
            </a:r>
          </a:p>
        </p:txBody>
      </p:sp>
      <p:sp>
        <p:nvSpPr>
          <p:cNvPr id="5" name="Slide Number Placeholder 4">
            <a:extLst>
              <a:ext uri="{FF2B5EF4-FFF2-40B4-BE49-F238E27FC236}">
                <a16:creationId xmlns:a16="http://schemas.microsoft.com/office/drawing/2014/main" id="{29FBBA70-2951-D15D-5046-DE78784C6B96}"/>
              </a:ext>
            </a:extLst>
          </p:cNvPr>
          <p:cNvSpPr>
            <a:spLocks noGrp="1"/>
          </p:cNvSpPr>
          <p:nvPr>
            <p:ph type="sldNum" sz="quarter" idx="12"/>
          </p:nvPr>
        </p:nvSpPr>
        <p:spPr/>
        <p:txBody>
          <a:bodyPr/>
          <a:lstStyle/>
          <a:p>
            <a:fld id="{7A3832A0-79CF-4AB2-A86D-F6819D2BCBA5}" type="slidenum">
              <a:rPr lang="en-US" smtClean="0"/>
              <a:pPr/>
              <a:t>6</a:t>
            </a:fld>
            <a:endParaRPr lang="en-US"/>
          </a:p>
        </p:txBody>
      </p:sp>
    </p:spTree>
    <p:extLst>
      <p:ext uri="{BB962C8B-B14F-4D97-AF65-F5344CB8AC3E}">
        <p14:creationId xmlns:p14="http://schemas.microsoft.com/office/powerpoint/2010/main" val="337996848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780CD-E22A-9654-65CD-5D8AA8A7BD7A}"/>
              </a:ext>
            </a:extLst>
          </p:cNvPr>
          <p:cNvSpPr>
            <a:spLocks noGrp="1"/>
          </p:cNvSpPr>
          <p:nvPr>
            <p:ph type="title"/>
          </p:nvPr>
        </p:nvSpPr>
        <p:spPr>
          <a:xfrm>
            <a:off x="554573" y="297872"/>
            <a:ext cx="10515601" cy="1099869"/>
          </a:xfrm>
        </p:spPr>
        <p:txBody>
          <a:bodyPr/>
          <a:lstStyle/>
          <a:p>
            <a:r>
              <a:rPr lang="en-US">
                <a:latin typeface="Montserrat"/>
                <a:ea typeface="Roboto"/>
              </a:rPr>
              <a:t>2026 Datathon COMING SOON</a:t>
            </a:r>
            <a:endParaRPr lang="en-US"/>
          </a:p>
        </p:txBody>
      </p:sp>
      <p:sp>
        <p:nvSpPr>
          <p:cNvPr id="3" name="Content Placeholder 2">
            <a:extLst>
              <a:ext uri="{FF2B5EF4-FFF2-40B4-BE49-F238E27FC236}">
                <a16:creationId xmlns:a16="http://schemas.microsoft.com/office/drawing/2014/main" id="{C0EA8E13-06FE-2F74-17BF-49E329511CDB}"/>
              </a:ext>
            </a:extLst>
          </p:cNvPr>
          <p:cNvSpPr>
            <a:spLocks noGrp="1"/>
          </p:cNvSpPr>
          <p:nvPr>
            <p:ph idx="1"/>
          </p:nvPr>
        </p:nvSpPr>
        <p:spPr>
          <a:xfrm>
            <a:off x="534781" y="1329047"/>
            <a:ext cx="10542917" cy="4513510"/>
          </a:xfrm>
        </p:spPr>
        <p:txBody>
          <a:bodyPr vert="horz" lIns="91440" tIns="45720" rIns="91440" bIns="45720" rtlCol="0" anchor="t">
            <a:normAutofit lnSpcReduction="10000"/>
          </a:bodyPr>
          <a:lstStyle/>
          <a:p>
            <a:r>
              <a:rPr lang="en-US" sz="2100">
                <a:cs typeface="Roboto"/>
              </a:rPr>
              <a:t>October 8-16, 2026</a:t>
            </a:r>
            <a:endParaRPr lang="en-US" sz="2100" b="0">
              <a:cs typeface="Roboto"/>
            </a:endParaRPr>
          </a:p>
          <a:p>
            <a:r>
              <a:rPr lang="en-US" sz="2100">
                <a:cs typeface="Roboto"/>
              </a:rPr>
              <a:t>Brightpoint Community College</a:t>
            </a:r>
            <a:endParaRPr lang="en-US" sz="2100" b="0">
              <a:cs typeface="Roboto"/>
            </a:endParaRPr>
          </a:p>
          <a:p>
            <a:r>
              <a:rPr lang="en-US" sz="2100">
                <a:cs typeface="Roboto"/>
              </a:rPr>
              <a:t>This year's theme: Beyond the Numbers: Building an Affordable Virginia</a:t>
            </a:r>
            <a:endParaRPr lang="en-US" sz="2100" b="0">
              <a:cs typeface="Roboto"/>
            </a:endParaRPr>
          </a:p>
          <a:p>
            <a:r>
              <a:rPr lang="en-US" sz="2100">
                <a:cs typeface="Roboto"/>
              </a:rPr>
              <a:t>Event open to college students and state employees and their contractors</a:t>
            </a:r>
            <a:endParaRPr lang="en-US" sz="2100" b="0">
              <a:cs typeface="Roboto"/>
            </a:endParaRPr>
          </a:p>
          <a:p>
            <a:r>
              <a:rPr lang="en-US" sz="2100">
                <a:cs typeface="Roboto"/>
              </a:rPr>
              <a:t>Amazon gift card prizes!</a:t>
            </a:r>
            <a:endParaRPr lang="en-US" sz="2100" b="0">
              <a:cs typeface="Roboto"/>
            </a:endParaRPr>
          </a:p>
          <a:p>
            <a:r>
              <a:rPr lang="en-US" sz="2100">
                <a:cs typeface="Roboto"/>
              </a:rPr>
              <a:t>Participants asked to assess affordability based on one or more of the following topics:</a:t>
            </a:r>
            <a:endParaRPr lang="en-US" sz="2100" b="0">
              <a:cs typeface="Roboto"/>
            </a:endParaRPr>
          </a:p>
          <a:p>
            <a:pPr lvl="1"/>
            <a:r>
              <a:rPr lang="en-US" sz="1900">
                <a:cs typeface="Roboto"/>
              </a:rPr>
              <a:t>Housing</a:t>
            </a:r>
          </a:p>
          <a:p>
            <a:pPr lvl="1"/>
            <a:r>
              <a:rPr lang="en-US" sz="1900">
                <a:cs typeface="Roboto"/>
              </a:rPr>
              <a:t>Energy</a:t>
            </a:r>
          </a:p>
          <a:p>
            <a:pPr lvl="1"/>
            <a:r>
              <a:rPr lang="en-US" sz="1900">
                <a:cs typeface="Roboto"/>
              </a:rPr>
              <a:t>Healthcare</a:t>
            </a:r>
          </a:p>
          <a:p>
            <a:pPr lvl="1"/>
            <a:r>
              <a:rPr lang="en-US" sz="1900">
                <a:cs typeface="Roboto"/>
              </a:rPr>
              <a:t>Childcare</a:t>
            </a:r>
          </a:p>
          <a:p>
            <a:pPr lvl="1"/>
            <a:r>
              <a:rPr lang="en-US" sz="1900">
                <a:cs typeface="Roboto"/>
              </a:rPr>
              <a:t>Education</a:t>
            </a:r>
          </a:p>
          <a:p>
            <a:pPr lvl="1"/>
            <a:r>
              <a:rPr lang="en-US" sz="1900">
                <a:cs typeface="Roboto"/>
              </a:rPr>
              <a:t>Living Expenses</a:t>
            </a:r>
            <a:endParaRPr lang="en-US"/>
          </a:p>
        </p:txBody>
      </p:sp>
      <p:sp>
        <p:nvSpPr>
          <p:cNvPr id="4" name="Slide Number Placeholder 3">
            <a:extLst>
              <a:ext uri="{FF2B5EF4-FFF2-40B4-BE49-F238E27FC236}">
                <a16:creationId xmlns:a16="http://schemas.microsoft.com/office/drawing/2014/main" id="{2DE50ED1-3B60-6E01-BE47-BB7F8E4EE31F}"/>
              </a:ext>
            </a:extLst>
          </p:cNvPr>
          <p:cNvSpPr>
            <a:spLocks noGrp="1"/>
          </p:cNvSpPr>
          <p:nvPr>
            <p:ph type="sldNum" sz="quarter" idx="12"/>
          </p:nvPr>
        </p:nvSpPr>
        <p:spPr/>
        <p:txBody>
          <a:bodyPr/>
          <a:lstStyle/>
          <a:p>
            <a:fld id="{52FFC347-801E-4BFF-A654-577564CDA1C5}" type="slidenum">
              <a:rPr lang="en-US" smtClean="0"/>
              <a:t>7</a:t>
            </a:fld>
            <a:endParaRPr lang="en-US"/>
          </a:p>
        </p:txBody>
      </p:sp>
    </p:spTree>
    <p:extLst>
      <p:ext uri="{BB962C8B-B14F-4D97-AF65-F5344CB8AC3E}">
        <p14:creationId xmlns:p14="http://schemas.microsoft.com/office/powerpoint/2010/main" val="376105868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A2A28-A81F-D0AD-0BA8-742301B34313}"/>
              </a:ext>
            </a:extLst>
          </p:cNvPr>
          <p:cNvSpPr>
            <a:spLocks noGrp="1"/>
          </p:cNvSpPr>
          <p:nvPr>
            <p:ph type="title"/>
          </p:nvPr>
        </p:nvSpPr>
        <p:spPr>
          <a:xfrm>
            <a:off x="522647" y="347002"/>
            <a:ext cx="10515601" cy="1099869"/>
          </a:xfrm>
        </p:spPr>
        <p:txBody>
          <a:bodyPr/>
          <a:lstStyle/>
          <a:p>
            <a:r>
              <a:rPr lang="en-US"/>
              <a:t>Top 10 Most Popular Open Data Portal Pages</a:t>
            </a:r>
          </a:p>
        </p:txBody>
      </p:sp>
      <p:graphicFrame>
        <p:nvGraphicFramePr>
          <p:cNvPr id="5" name="Content Placeholder 4" descr="A list of the top 10 most popular pages on the Open Data Portal">
            <a:extLst>
              <a:ext uri="{FF2B5EF4-FFF2-40B4-BE49-F238E27FC236}">
                <a16:creationId xmlns:a16="http://schemas.microsoft.com/office/drawing/2014/main" id="{B9270A73-B6C7-9CE1-D3D3-E409B40DB774}"/>
              </a:ext>
            </a:extLst>
          </p:cNvPr>
          <p:cNvGraphicFramePr>
            <a:graphicFrameLocks noGrp="1"/>
          </p:cNvGraphicFramePr>
          <p:nvPr>
            <p:ph idx="1"/>
            <p:extLst>
              <p:ext uri="{D42A27DB-BD31-4B8C-83A1-F6EECF244321}">
                <p14:modId xmlns:p14="http://schemas.microsoft.com/office/powerpoint/2010/main" val="1282244491"/>
              </p:ext>
            </p:extLst>
          </p:nvPr>
        </p:nvGraphicFramePr>
        <p:xfrm>
          <a:off x="721761" y="1446871"/>
          <a:ext cx="10542587" cy="4513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80385EE-E66E-D6E2-53B9-AF62A173B29E}"/>
              </a:ext>
            </a:extLst>
          </p:cNvPr>
          <p:cNvSpPr>
            <a:spLocks noGrp="1"/>
          </p:cNvSpPr>
          <p:nvPr>
            <p:ph type="sldNum" sz="quarter" idx="12"/>
          </p:nvPr>
        </p:nvSpPr>
        <p:spPr/>
        <p:txBody>
          <a:bodyPr/>
          <a:lstStyle/>
          <a:p>
            <a:fld id="{52FFC347-801E-4BFF-A654-577564CDA1C5}" type="slidenum">
              <a:rPr lang="en-US" smtClean="0"/>
              <a:t>8</a:t>
            </a:fld>
            <a:endParaRPr lang="en-US"/>
          </a:p>
        </p:txBody>
      </p:sp>
    </p:spTree>
    <p:extLst>
      <p:ext uri="{BB962C8B-B14F-4D97-AF65-F5344CB8AC3E}">
        <p14:creationId xmlns:p14="http://schemas.microsoft.com/office/powerpoint/2010/main" val="160415813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782AA-A13C-4EDB-ACC2-94DCA39A6278}"/>
              </a:ext>
            </a:extLst>
          </p:cNvPr>
          <p:cNvSpPr>
            <a:spLocks noGrp="1"/>
          </p:cNvSpPr>
          <p:nvPr>
            <p:ph type="title"/>
          </p:nvPr>
        </p:nvSpPr>
        <p:spPr/>
        <p:txBody>
          <a:bodyPr>
            <a:normAutofit fontScale="90000"/>
          </a:bodyPr>
          <a:lstStyle/>
          <a:p>
            <a:r>
              <a:rPr lang="en-US"/>
              <a:t>EA-225 Information Standard</a:t>
            </a:r>
          </a:p>
        </p:txBody>
      </p:sp>
    </p:spTree>
    <p:extLst>
      <p:ext uri="{BB962C8B-B14F-4D97-AF65-F5344CB8AC3E}">
        <p14:creationId xmlns:p14="http://schemas.microsoft.com/office/powerpoint/2010/main" val="2780452535"/>
      </p:ext>
    </p:extLst>
  </p:cSld>
  <p:clrMapOvr>
    <a:masterClrMapping/>
  </p:clrMapOvr>
</p:sld>
</file>

<file path=ppt/theme/theme1.xml><?xml version="1.0" encoding="utf-8"?>
<a:theme xmlns:a="http://schemas.openxmlformats.org/drawingml/2006/main" name="Office Theme">
  <a:themeElements>
    <a:clrScheme name="ODGA Brand">
      <a:dk1>
        <a:srgbClr val="173055"/>
      </a:dk1>
      <a:lt1>
        <a:sysClr val="window" lastClr="FFFFFF"/>
      </a:lt1>
      <a:dk2>
        <a:srgbClr val="49443D"/>
      </a:dk2>
      <a:lt2>
        <a:srgbClr val="EEEEED"/>
      </a:lt2>
      <a:accent1>
        <a:srgbClr val="075A83"/>
      </a:accent1>
      <a:accent2>
        <a:srgbClr val="78C1B1"/>
      </a:accent2>
      <a:accent3>
        <a:srgbClr val="989796"/>
      </a:accent3>
      <a:accent4>
        <a:srgbClr val="DDF7F1"/>
      </a:accent4>
      <a:accent5>
        <a:srgbClr val="FCD371"/>
      </a:accent5>
      <a:accent6>
        <a:srgbClr val="5BB5E2"/>
      </a:accent6>
      <a:hlink>
        <a:srgbClr val="0070C0"/>
      </a:hlink>
      <a:folHlink>
        <a:srgbClr val="7030A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GA PPT Template.pptx" id="{D3B41F11-2156-4594-8F84-D039909DEB41}" vid="{904AD6AC-6439-4496-BFEB-31BBE7CC5793}"/>
    </a:ext>
  </a:extLst>
</a:theme>
</file>

<file path=ppt/theme/theme2.xml><?xml version="1.0" encoding="utf-8"?>
<a:theme xmlns:a="http://schemas.openxmlformats.org/drawingml/2006/main" name="3_Office Theme">
  <a:themeElements>
    <a:clrScheme name="Custom 2">
      <a:dk1>
        <a:srgbClr val="173055"/>
      </a:dk1>
      <a:lt1>
        <a:sysClr val="window" lastClr="FFFFFF"/>
      </a:lt1>
      <a:dk2>
        <a:srgbClr val="49443D"/>
      </a:dk2>
      <a:lt2>
        <a:srgbClr val="EEEEED"/>
      </a:lt2>
      <a:accent1>
        <a:srgbClr val="075A83"/>
      </a:accent1>
      <a:accent2>
        <a:srgbClr val="78C1B1"/>
      </a:accent2>
      <a:accent3>
        <a:srgbClr val="989796"/>
      </a:accent3>
      <a:accent4>
        <a:srgbClr val="DDF7F1"/>
      </a:accent4>
      <a:accent5>
        <a:srgbClr val="FCD371"/>
      </a:accent5>
      <a:accent6>
        <a:srgbClr val="5BB5E2"/>
      </a:accent6>
      <a:hlink>
        <a:srgbClr val="FFFFFF"/>
      </a:hlink>
      <a:folHlink>
        <a:srgbClr val="7030A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GA PPT Template.pptx" id="{D3B41F11-2156-4594-8F84-D039909DEB41}" vid="{904AD6AC-6439-4496-BFEB-31BBE7CC5793}"/>
    </a:ext>
  </a:extLst>
</a:theme>
</file>

<file path=ppt/theme/theme3.xml><?xml version="1.0" encoding="utf-8"?>
<a:theme xmlns:a="http://schemas.openxmlformats.org/drawingml/2006/main" name="4_Office Theme">
  <a:themeElements>
    <a:clrScheme name="ODGA Brand">
      <a:dk1>
        <a:srgbClr val="173055"/>
      </a:dk1>
      <a:lt1>
        <a:sysClr val="window" lastClr="FFFFFF"/>
      </a:lt1>
      <a:dk2>
        <a:srgbClr val="49443D"/>
      </a:dk2>
      <a:lt2>
        <a:srgbClr val="EEEEED"/>
      </a:lt2>
      <a:accent1>
        <a:srgbClr val="075A83"/>
      </a:accent1>
      <a:accent2>
        <a:srgbClr val="78C1B1"/>
      </a:accent2>
      <a:accent3>
        <a:srgbClr val="989796"/>
      </a:accent3>
      <a:accent4>
        <a:srgbClr val="DDF7F1"/>
      </a:accent4>
      <a:accent5>
        <a:srgbClr val="FCD371"/>
      </a:accent5>
      <a:accent6>
        <a:srgbClr val="5BB5E2"/>
      </a:accent6>
      <a:hlink>
        <a:srgbClr val="0070C0"/>
      </a:hlink>
      <a:folHlink>
        <a:srgbClr val="7030A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GA PPT Template.pptx" id="{D3B41F11-2156-4594-8F84-D039909DEB41}" vid="{904AD6AC-6439-4496-BFEB-31BBE7CC579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063AC3BD94C343ACF136FEC4D459A6" ma:contentTypeVersion="22" ma:contentTypeDescription="Create a new document." ma:contentTypeScope="" ma:versionID="a9d309fcea584e441724642f27821ca2">
  <xsd:schema xmlns:xsd="http://www.w3.org/2001/XMLSchema" xmlns:xs="http://www.w3.org/2001/XMLSchema" xmlns:p="http://schemas.microsoft.com/office/2006/metadata/properties" xmlns:ns1="http://schemas.microsoft.com/sharepoint/v3" xmlns:ns2="8594abcd-5b69-4f0a-85f1-64c8f0f62b52" xmlns:ns3="7045eb7b-c79e-4e4d-ae15-b7707d8cd04b" targetNamespace="http://schemas.microsoft.com/office/2006/metadata/properties" ma:root="true" ma:fieldsID="abbd2503f30ff17307e767b41c99581d" ns1:_="" ns2:_="" ns3:_="">
    <xsd:import namespace="http://schemas.microsoft.com/sharepoint/v3"/>
    <xsd:import namespace="8594abcd-5b69-4f0a-85f1-64c8f0f62b52"/>
    <xsd:import namespace="7045eb7b-c79e-4e4d-ae15-b7707d8cd0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2:MediaServiceBillingMetadata" minOccurs="0"/>
                <xsd:element ref="ns2:_ApprovalAssignedTo" minOccurs="0"/>
                <xsd:element ref="ns2:_ApprovalRespondedBy" minOccurs="0"/>
                <xsd:element ref="ns2:_ApprovalSentBy" minOccurs="0"/>
                <xsd:element ref="ns2:_ApprovalStatu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94abcd-5b69-4f0a-85f1-64c8f0f62b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_ApprovalAssignedTo" ma:index="24" nillable="true" ma:displayName="Approvers" ma:list="UserInfo" ma:internalName="_ApprovalAssignedTo"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RespondedBy" ma:index="25" nillable="true" ma:displayName="Responses" ma:list="UserInfo" ma:internalName="_ApprovalRespondedBy"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entBy" ma:index="26" nillable="true" ma:displayName="Approval Creator" ma:list="UserInfo" ma:internalName="_ApprovalSent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tatus" ma:index="27" nillable="true" ma:displayName="Approval status" ma:internalName="_Approval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045eb7b-c79e-4e4d-ae15-b7707d8cd04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2d3fdab-bab0-4836-8522-da93a14b5f6c}" ma:internalName="TaxCatchAll" ma:showField="CatchAllData" ma:web="7045eb7b-c79e-4e4d-ae15-b7707d8cd0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594abcd-5b69-4f0a-85f1-64c8f0f62b52">
      <Terms xmlns="http://schemas.microsoft.com/office/infopath/2007/PartnerControls"/>
    </lcf76f155ced4ddcb4097134ff3c332f>
    <TaxCatchAll xmlns="7045eb7b-c79e-4e4d-ae15-b7707d8cd04b" xsi:nil="true"/>
    <_ApprovalAssignedTo xmlns="8594abcd-5b69-4f0a-85f1-64c8f0f62b52">
      <UserInfo>
        <DisplayName/>
        <AccountId xsi:nil="true"/>
        <AccountType/>
      </UserInfo>
    </_ApprovalAssignedTo>
    <_ApprovalRespondedBy xmlns="8594abcd-5b69-4f0a-85f1-64c8f0f62b52">
      <UserInfo>
        <DisplayName/>
        <AccountId xsi:nil="true"/>
        <AccountType/>
      </UserInfo>
    </_ApprovalRespondedBy>
    <_ApprovalSentBy xmlns="8594abcd-5b69-4f0a-85f1-64c8f0f62b52">
      <UserInfo>
        <DisplayName/>
        <AccountId xsi:nil="true"/>
        <AccountType/>
      </UserInfo>
    </_ApprovalSentBy>
    <_ApprovalStatus xmlns="8594abcd-5b69-4f0a-85f1-64c8f0f62b52">0</_ApprovalStatus>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3B8817-4B00-466D-BF38-D0BC7B6D8D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594abcd-5b69-4f0a-85f1-64c8f0f62b52"/>
    <ds:schemaRef ds:uri="7045eb7b-c79e-4e4d-ae15-b7707d8cd0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2BBFD26-3028-4CEC-84E0-32DD6D16A22B}">
  <ds:schemaRefs>
    <ds:schemaRef ds:uri="http://schemas.microsoft.com/office/infopath/2007/PartnerControls"/>
    <ds:schemaRef ds:uri="http://schemas.openxmlformats.org/package/2006/metadata/core-properties"/>
    <ds:schemaRef ds:uri="http://schemas.microsoft.com/office/2006/documentManagement/types"/>
    <ds:schemaRef ds:uri="7045eb7b-c79e-4e4d-ae15-b7707d8cd04b"/>
    <ds:schemaRef ds:uri="http://www.w3.org/XML/1998/namespace"/>
    <ds:schemaRef ds:uri="http://schemas.microsoft.com/office/2006/metadata/properties"/>
    <ds:schemaRef ds:uri="http://purl.org/dc/elements/1.1/"/>
    <ds:schemaRef ds:uri="http://purl.org/dc/terms/"/>
    <ds:schemaRef ds:uri="8594abcd-5b69-4f0a-85f1-64c8f0f62b52"/>
    <ds:schemaRef ds:uri="http://schemas.microsoft.com/sharepoint/v3"/>
    <ds:schemaRef ds:uri="http://purl.org/dc/dcmitype/"/>
  </ds:schemaRefs>
</ds:datastoreItem>
</file>

<file path=customXml/itemProps3.xml><?xml version="1.0" encoding="utf-8"?>
<ds:datastoreItem xmlns:ds="http://schemas.openxmlformats.org/officeDocument/2006/customXml" ds:itemID="{E8AC6E98-648B-41A1-8E11-17A7E31062E4}">
  <ds:schemaRefs>
    <ds:schemaRef ds:uri="http://schemas.microsoft.com/sharepoint/v3/contenttype/forms"/>
  </ds:schemaRefs>
</ds:datastoreItem>
</file>

<file path=docMetadata/LabelInfo.xml><?xml version="1.0" encoding="utf-8"?>
<clbl:labelList xmlns:clbl="http://schemas.microsoft.com/office/2020/mipLabelMetadata">
  <clbl:label id="{620ae5a9-4ec1-4fa0-8641-5d9f386c7309}" enabled="0" method="" siteId="{620ae5a9-4ec1-4fa0-8641-5d9f386c7309}" removed="1"/>
</clbl:labelList>
</file>

<file path=docProps/app.xml><?xml version="1.0" encoding="utf-8"?>
<Properties xmlns="http://schemas.openxmlformats.org/officeDocument/2006/extended-properties" xmlns:vt="http://schemas.openxmlformats.org/officeDocument/2006/docPropsVTypes">
  <Template>ODGA PPT Template (5)</Template>
  <TotalTime>0</TotalTime>
  <Words>3175</Words>
  <Application>Microsoft Office PowerPoint</Application>
  <PresentationFormat>Widescreen</PresentationFormat>
  <Paragraphs>432</Paragraphs>
  <Slides>30</Slides>
  <Notes>15</Notes>
  <HiddenSlides>0</HiddenSlides>
  <MMClips>0</MMClips>
  <ScaleCrop>false</ScaleCrop>
  <HeadingPairs>
    <vt:vector size="4" baseType="variant">
      <vt:variant>
        <vt:lpstr>Theme</vt:lpstr>
      </vt:variant>
      <vt:variant>
        <vt:i4>3</vt:i4>
      </vt:variant>
      <vt:variant>
        <vt:lpstr>Slide Titles</vt:lpstr>
      </vt:variant>
      <vt:variant>
        <vt:i4>30</vt:i4>
      </vt:variant>
    </vt:vector>
  </HeadingPairs>
  <TitlesOfParts>
    <vt:vector size="33" baseType="lpstr">
      <vt:lpstr>Office Theme</vt:lpstr>
      <vt:lpstr>3_Office Theme</vt:lpstr>
      <vt:lpstr>4_Office Theme</vt:lpstr>
      <vt:lpstr>Data Governance Council Meeting</vt:lpstr>
      <vt:lpstr>Agenda</vt:lpstr>
      <vt:lpstr>Data Governance Council</vt:lpstr>
      <vt:lpstr>Meeting Purpose</vt:lpstr>
      <vt:lpstr>Order of Business </vt:lpstr>
      <vt:lpstr>Announcements</vt:lpstr>
      <vt:lpstr>2026 Datathon COMING SOON</vt:lpstr>
      <vt:lpstr>Top 10 Most Popular Open Data Portal Pages</vt:lpstr>
      <vt:lpstr>EA-225 Information Standard</vt:lpstr>
      <vt:lpstr>Why Strong Data Governance Matters</vt:lpstr>
      <vt:lpstr>Data Governance Roles</vt:lpstr>
      <vt:lpstr>Data Classification and Protection (Sec 540)</vt:lpstr>
      <vt:lpstr>Managing Metadata Across Every Agency</vt:lpstr>
      <vt:lpstr>Quality Standards, Tiers &amp; Agency Obligations</vt:lpstr>
      <vt:lpstr>What Do You Need to Do?</vt:lpstr>
      <vt:lpstr>Reference and Master Data</vt:lpstr>
      <vt:lpstr>Current State</vt:lpstr>
      <vt:lpstr>Two Core Concepts in Data Governance</vt:lpstr>
      <vt:lpstr>How They Work Together: A Real-World Example</vt:lpstr>
      <vt:lpstr>Program Benefits</vt:lpstr>
      <vt:lpstr>Jurisdiction Reference Data: What's Included</vt:lpstr>
      <vt:lpstr>Data Marketplace</vt:lpstr>
      <vt:lpstr>Potential Non-Citizen Data Domains</vt:lpstr>
      <vt:lpstr>Sharing Agency Data Assets</vt:lpstr>
      <vt:lpstr>Virginia Government Data Collection and Dissemination Practices Act</vt:lpstr>
      <vt:lpstr>What is the GDCDPA?</vt:lpstr>
      <vt:lpstr>Key Changes</vt:lpstr>
      <vt:lpstr>Recommended Agency Actions</vt:lpstr>
      <vt:lpstr>ODGA Events</vt:lpstr>
      <vt:lpstr>Questions?</vt:lpstr>
    </vt:vector>
  </TitlesOfParts>
  <Company>VITA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Bailey, Jessi (ODGA)</dc:creator>
  <cp:lastModifiedBy>Bailey, Jessi (ODGA)</cp:lastModifiedBy>
  <cp:revision>2</cp:revision>
  <dcterms:created xsi:type="dcterms:W3CDTF">2025-07-08T14:54:53Z</dcterms:created>
  <dcterms:modified xsi:type="dcterms:W3CDTF">2026-08-10T19:45:45Z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0x01010080063AC3BD94C343ACF136FEC4D459A6</vt:lpwstr>
  </property>
  <property fmtid="{D5CDD505-2E9C-101B-9397-08002B2CF9AE}" pid="3" name="MediaServiceImageTags">
    <vt:lpwstr/>
  </property>
</Properties>
</file>